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3" r:id="rId2"/>
    <p:sldId id="256" r:id="rId3"/>
    <p:sldId id="257" r:id="rId4"/>
    <p:sldId id="258" r:id="rId5"/>
    <p:sldId id="259" r:id="rId6"/>
    <p:sldId id="263" r:id="rId7"/>
    <p:sldId id="260" r:id="rId8"/>
    <p:sldId id="261" r:id="rId9"/>
    <p:sldId id="262" r:id="rId10"/>
    <p:sldId id="264" r:id="rId11"/>
    <p:sldId id="295" r:id="rId12"/>
    <p:sldId id="265" r:id="rId13"/>
    <p:sldId id="266" r:id="rId14"/>
    <p:sldId id="267" r:id="rId15"/>
    <p:sldId id="269" r:id="rId16"/>
    <p:sldId id="270" r:id="rId17"/>
    <p:sldId id="271" r:id="rId18"/>
    <p:sldId id="272" r:id="rId19"/>
    <p:sldId id="273" r:id="rId20"/>
    <p:sldId id="282" r:id="rId21"/>
    <p:sldId id="274" r:id="rId22"/>
    <p:sldId id="275" r:id="rId23"/>
    <p:sldId id="276" r:id="rId24"/>
    <p:sldId id="278" r:id="rId25"/>
    <p:sldId id="277" r:id="rId26"/>
    <p:sldId id="279" r:id="rId27"/>
    <p:sldId id="280" r:id="rId28"/>
    <p:sldId id="281" r:id="rId29"/>
    <p:sldId id="283" r:id="rId30"/>
    <p:sldId id="284" r:id="rId31"/>
    <p:sldId id="285" r:id="rId32"/>
    <p:sldId id="286" r:id="rId33"/>
    <p:sldId id="287" r:id="rId34"/>
    <p:sldId id="288" r:id="rId35"/>
    <p:sldId id="289" r:id="rId36"/>
    <p:sldId id="291" r:id="rId37"/>
    <p:sldId id="292"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398"/>
    <a:srgbClr val="F6A807"/>
    <a:srgbClr val="042A74"/>
    <a:srgbClr val="ADB6CC"/>
    <a:srgbClr val="F3F2EE"/>
    <a:srgbClr val="970000"/>
    <a:srgbClr val="641806"/>
    <a:srgbClr val="B8A36D"/>
    <a:srgbClr val="F2E1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0" d="100"/>
          <a:sy n="60" d="100"/>
        </p:scale>
        <p:origin x="114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2DA190-A5AC-40C8-ACFD-1E4574E615A7}" type="datetimeFigureOut">
              <a:rPr lang="en-US" smtClean="0"/>
              <a:t>02/28/2019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35200922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2DA190-A5AC-40C8-ACFD-1E4574E615A7}" type="datetimeFigureOut">
              <a:rPr lang="en-US" smtClean="0"/>
              <a:t>02/28/2019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230817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2DA190-A5AC-40C8-ACFD-1E4574E615A7}" type="datetimeFigureOut">
              <a:rPr lang="en-US" smtClean="0"/>
              <a:t>02/28/2019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426090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2DA190-A5AC-40C8-ACFD-1E4574E615A7}" type="datetimeFigureOut">
              <a:rPr lang="en-US" smtClean="0"/>
              <a:t>02/28/2019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36928572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2DA190-A5AC-40C8-ACFD-1E4574E615A7}" type="datetimeFigureOut">
              <a:rPr lang="en-US" smtClean="0"/>
              <a:t>02/28/2019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38332350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2DA190-A5AC-40C8-ACFD-1E4574E615A7}" type="datetimeFigureOut">
              <a:rPr lang="en-US" smtClean="0"/>
              <a:t>02/28/2019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325684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2DA190-A5AC-40C8-ACFD-1E4574E615A7}" type="datetimeFigureOut">
              <a:rPr lang="en-US" smtClean="0"/>
              <a:t>02/28/2019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293929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2DA190-A5AC-40C8-ACFD-1E4574E615A7}" type="datetimeFigureOut">
              <a:rPr lang="en-US" smtClean="0"/>
              <a:t>02/28/2019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16033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2DA190-A5AC-40C8-ACFD-1E4574E615A7}" type="datetimeFigureOut">
              <a:rPr lang="en-US" smtClean="0"/>
              <a:t>02/28/2019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3717130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2DA190-A5AC-40C8-ACFD-1E4574E615A7}" type="datetimeFigureOut">
              <a:rPr lang="en-US" smtClean="0"/>
              <a:t>02/28/2019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922541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2DA190-A5AC-40C8-ACFD-1E4574E615A7}" type="datetimeFigureOut">
              <a:rPr lang="en-US" smtClean="0"/>
              <a:t>02/28/2019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42324-2588-47FD-ADC8-62BDE21B28B5}" type="slidenum">
              <a:rPr lang="en-US" smtClean="0"/>
              <a:t>‹#›</a:t>
            </a:fld>
            <a:endParaRPr lang="en-US"/>
          </a:p>
        </p:txBody>
      </p:sp>
    </p:spTree>
    <p:extLst>
      <p:ext uri="{BB962C8B-B14F-4D97-AF65-F5344CB8AC3E}">
        <p14:creationId xmlns:p14="http://schemas.microsoft.com/office/powerpoint/2010/main" val="7840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2DA190-A5AC-40C8-ACFD-1E4574E615A7}" type="datetimeFigureOut">
              <a:rPr lang="en-US" smtClean="0"/>
              <a:t>02/28/2019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42324-2588-47FD-ADC8-62BDE21B28B5}" type="slidenum">
              <a:rPr lang="en-US" smtClean="0"/>
              <a:t>‹#›</a:t>
            </a:fld>
            <a:endParaRPr lang="en-US"/>
          </a:p>
        </p:txBody>
      </p:sp>
    </p:spTree>
    <p:extLst>
      <p:ext uri="{BB962C8B-B14F-4D97-AF65-F5344CB8AC3E}">
        <p14:creationId xmlns:p14="http://schemas.microsoft.com/office/powerpoint/2010/main" val="1311708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nico dav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758" y="0"/>
            <a:ext cx="7369791" cy="736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32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254" y="1"/>
            <a:ext cx="10690746" cy="6858000"/>
          </a:xfrm>
          <a:prstGeom prst="rect">
            <a:avLst/>
          </a:prstGeom>
          <a:blipFill dpi="0" rotWithShape="1">
            <a:blip r:embed="rId3">
              <a:alphaModFix amt="72000"/>
            </a:blip>
            <a:srcRect/>
            <a:tile tx="0" ty="0" sx="100000" sy="100000" flip="none" algn="tl"/>
          </a:blipFill>
        </p:spPr>
      </p:pic>
      <p:sp>
        <p:nvSpPr>
          <p:cNvPr id="4" name="Rectangle 3"/>
          <p:cNvSpPr/>
          <p:nvPr/>
        </p:nvSpPr>
        <p:spPr>
          <a:xfrm>
            <a:off x="0" y="0"/>
            <a:ext cx="6114197" cy="6892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 name="Rectangle 4"/>
          <p:cNvSpPr/>
          <p:nvPr/>
        </p:nvSpPr>
        <p:spPr>
          <a:xfrm flipH="1">
            <a:off x="6250675" y="-6455391"/>
            <a:ext cx="109182" cy="14357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67671" y="1501254"/>
            <a:ext cx="92435" cy="345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80759" y="2738173"/>
            <a:ext cx="5515148" cy="707886"/>
          </a:xfrm>
          <a:prstGeom prst="rect">
            <a:avLst/>
          </a:prstGeom>
          <a:noFill/>
        </p:spPr>
        <p:txBody>
          <a:bodyPr wrap="square" rtlCol="0">
            <a:spAutoFit/>
          </a:bodyPr>
          <a:lstStyle/>
          <a:p>
            <a:r>
              <a:rPr lang="en-US" sz="4000" dirty="0" smtClean="0">
                <a:solidFill>
                  <a:schemeClr val="bg1"/>
                </a:solidFill>
                <a:latin typeface="Futura Md BT" panose="020B0602020204020303" pitchFamily="34" charset="0"/>
              </a:rPr>
              <a:t>LOCAL GOVERNMENT</a:t>
            </a:r>
            <a:endParaRPr lang="en-US" sz="4000" dirty="0">
              <a:solidFill>
                <a:schemeClr val="bg1"/>
              </a:solidFill>
              <a:latin typeface="Futura Md BT" panose="020B0602020204020303" pitchFamily="34" charset="0"/>
            </a:endParaRPr>
          </a:p>
        </p:txBody>
      </p:sp>
      <p:sp>
        <p:nvSpPr>
          <p:cNvPr id="8" name="TextBox 7"/>
          <p:cNvSpPr txBox="1"/>
          <p:nvPr/>
        </p:nvSpPr>
        <p:spPr>
          <a:xfrm>
            <a:off x="395785" y="1814843"/>
            <a:ext cx="5718412" cy="2554545"/>
          </a:xfrm>
          <a:prstGeom prst="rect">
            <a:avLst/>
          </a:prstGeom>
          <a:noFill/>
        </p:spPr>
        <p:txBody>
          <a:bodyPr wrap="square" rtlCol="0">
            <a:spAutoFit/>
          </a:bodyPr>
          <a:lstStyle/>
          <a:p>
            <a:r>
              <a:rPr lang="en-US" sz="3200" dirty="0" smtClean="0">
                <a:latin typeface="Futura Bk BT" panose="020B0502020204020303" pitchFamily="34" charset="0"/>
              </a:rPr>
              <a:t>It’s a form of public administration which in, a majority of context exist as lower tier of administration within a given state</a:t>
            </a:r>
            <a:endParaRPr lang="en-US" sz="3200" dirty="0">
              <a:latin typeface="Futura Bk BT" panose="020B0502020204020303" pitchFamily="34" charset="0"/>
            </a:endParaRPr>
          </a:p>
        </p:txBody>
      </p:sp>
    </p:spTree>
    <p:extLst>
      <p:ext uri="{BB962C8B-B14F-4D97-AF65-F5344CB8AC3E}">
        <p14:creationId xmlns:p14="http://schemas.microsoft.com/office/powerpoint/2010/main" val="836079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Local Government of the Philippin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844"/>
          </a:xfrm>
        </p:spPr>
      </p:pic>
    </p:spTree>
    <p:extLst>
      <p:ext uri="{BB962C8B-B14F-4D97-AF65-F5344CB8AC3E}">
        <p14:creationId xmlns:p14="http://schemas.microsoft.com/office/powerpoint/2010/main" val="9420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0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manila philipp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99" y="0"/>
            <a:ext cx="11318543" cy="68921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6114197" cy="6892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 name="Rectangle 4"/>
          <p:cNvSpPr/>
          <p:nvPr/>
        </p:nvSpPr>
        <p:spPr>
          <a:xfrm flipH="1">
            <a:off x="6250675" y="-6455391"/>
            <a:ext cx="109182" cy="14357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67671" y="1501254"/>
            <a:ext cx="92435" cy="345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780759" y="2984394"/>
            <a:ext cx="5515148" cy="923330"/>
          </a:xfrm>
          <a:prstGeom prst="rect">
            <a:avLst/>
          </a:prstGeom>
          <a:noFill/>
        </p:spPr>
        <p:txBody>
          <a:bodyPr wrap="square" rtlCol="0">
            <a:spAutoFit/>
          </a:bodyPr>
          <a:lstStyle/>
          <a:p>
            <a:r>
              <a:rPr lang="en-US" sz="5400" dirty="0" smtClean="0">
                <a:solidFill>
                  <a:schemeClr val="bg1"/>
                </a:solidFill>
                <a:latin typeface="Futura Md BT" panose="020B0602020204020303" pitchFamily="34" charset="0"/>
              </a:rPr>
              <a:t>TAXING POWER</a:t>
            </a:r>
            <a:endParaRPr lang="en-US" sz="5400" dirty="0">
              <a:solidFill>
                <a:schemeClr val="bg1"/>
              </a:solidFill>
              <a:latin typeface="Futura Md BT" panose="020B0602020204020303" pitchFamily="34" charset="0"/>
            </a:endParaRPr>
          </a:p>
        </p:txBody>
      </p:sp>
      <p:sp>
        <p:nvSpPr>
          <p:cNvPr id="8" name="TextBox 7"/>
          <p:cNvSpPr txBox="1"/>
          <p:nvPr/>
        </p:nvSpPr>
        <p:spPr>
          <a:xfrm>
            <a:off x="319997" y="2014898"/>
            <a:ext cx="5718412" cy="2862322"/>
          </a:xfrm>
          <a:prstGeom prst="rect">
            <a:avLst/>
          </a:prstGeom>
          <a:noFill/>
        </p:spPr>
        <p:txBody>
          <a:bodyPr wrap="square" rtlCol="0">
            <a:spAutoFit/>
          </a:bodyPr>
          <a:lstStyle/>
          <a:p>
            <a:r>
              <a:rPr lang="en-US" sz="3600" dirty="0"/>
              <a:t>T</a:t>
            </a:r>
            <a:r>
              <a:rPr lang="en-US" sz="3600" dirty="0" smtClean="0"/>
              <a:t>he </a:t>
            </a:r>
            <a:r>
              <a:rPr lang="en-US" sz="3600" dirty="0"/>
              <a:t>power granted to a governmental body to levy and collect taxes. It is used as a means of accomplishing Congress’s delegated powers.</a:t>
            </a:r>
            <a:endParaRPr lang="en-US" sz="3600" dirty="0">
              <a:latin typeface="Futura Bk BT" panose="020B0502020204020303" pitchFamily="34" charset="0"/>
            </a:endParaRPr>
          </a:p>
        </p:txBody>
      </p:sp>
    </p:spTree>
    <p:extLst>
      <p:ext uri="{BB962C8B-B14F-4D97-AF65-F5344CB8AC3E}">
        <p14:creationId xmlns:p14="http://schemas.microsoft.com/office/powerpoint/2010/main" val="820006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collection of taxes">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198" y="391655"/>
            <a:ext cx="6077802" cy="4716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2614091" y="2941642"/>
            <a:ext cx="6462216" cy="1015663"/>
          </a:xfrm>
          <a:prstGeom prst="rect">
            <a:avLst/>
          </a:prstGeom>
          <a:noFill/>
        </p:spPr>
        <p:txBody>
          <a:bodyPr wrap="square" rtlCol="0">
            <a:spAutoFit/>
          </a:bodyPr>
          <a:lstStyle/>
          <a:p>
            <a:r>
              <a:rPr lang="en-US" sz="6000" dirty="0" smtClean="0">
                <a:latin typeface="Futura Md BT" panose="020B0602020204020303" pitchFamily="34" charset="0"/>
              </a:rPr>
              <a:t>TAX COLLECTION</a:t>
            </a:r>
            <a:endParaRPr lang="en-US" sz="6000" dirty="0">
              <a:latin typeface="Futura Md BT" panose="020B0602020204020303" pitchFamily="34" charset="0"/>
            </a:endParaRPr>
          </a:p>
        </p:txBody>
      </p:sp>
      <p:cxnSp>
        <p:nvCxnSpPr>
          <p:cNvPr id="12" name="Straight Connector 11"/>
          <p:cNvCxnSpPr/>
          <p:nvPr/>
        </p:nvCxnSpPr>
        <p:spPr>
          <a:xfrm>
            <a:off x="1405719" y="1282890"/>
            <a:ext cx="0" cy="38253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884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Register_ File_ Pay - BIR (Know your Tax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845"/>
          </a:xfrm>
        </p:spPr>
      </p:pic>
    </p:spTree>
    <p:extLst>
      <p:ext uri="{BB962C8B-B14F-4D97-AF65-F5344CB8AC3E}">
        <p14:creationId xmlns:p14="http://schemas.microsoft.com/office/powerpoint/2010/main" val="3501322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collection of ta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198" y="391655"/>
            <a:ext cx="6077802" cy="4716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2614091" y="2941642"/>
            <a:ext cx="6462216" cy="1015663"/>
          </a:xfrm>
          <a:prstGeom prst="rect">
            <a:avLst/>
          </a:prstGeom>
          <a:noFill/>
        </p:spPr>
        <p:txBody>
          <a:bodyPr wrap="square" rtlCol="0">
            <a:spAutoFit/>
          </a:bodyPr>
          <a:lstStyle/>
          <a:p>
            <a:r>
              <a:rPr lang="en-US" sz="6000" dirty="0" smtClean="0">
                <a:latin typeface="Futura Md BT" panose="020B0602020204020303" pitchFamily="34" charset="0"/>
              </a:rPr>
              <a:t>TAX COLLECTION</a:t>
            </a:r>
            <a:endParaRPr lang="en-US" sz="6000" dirty="0">
              <a:latin typeface="Futura Md BT" panose="020B0602020204020303" pitchFamily="34" charset="0"/>
            </a:endParaRPr>
          </a:p>
        </p:txBody>
      </p:sp>
      <p:cxnSp>
        <p:nvCxnSpPr>
          <p:cNvPr id="12" name="Straight Connector 11"/>
          <p:cNvCxnSpPr/>
          <p:nvPr/>
        </p:nvCxnSpPr>
        <p:spPr>
          <a:xfrm>
            <a:off x="1405719" y="1282890"/>
            <a:ext cx="0" cy="38253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55845" y="1568806"/>
            <a:ext cx="5022376" cy="3539430"/>
          </a:xfrm>
          <a:prstGeom prst="rect">
            <a:avLst/>
          </a:prstGeom>
          <a:noFill/>
        </p:spPr>
        <p:txBody>
          <a:bodyPr wrap="square" rtlCol="0">
            <a:spAutoFit/>
          </a:bodyPr>
          <a:lstStyle/>
          <a:p>
            <a:r>
              <a:rPr lang="en-US" sz="3200" dirty="0">
                <a:latin typeface="Futura Bk BT" panose="020B0502020204020303" pitchFamily="34" charset="0"/>
              </a:rPr>
              <a:t>Failure to pay taxes, penalties or interest when due or assessed, or to comply with the tax laws may result in the following </a:t>
            </a:r>
            <a:r>
              <a:rPr lang="en-US" sz="3200" dirty="0" smtClean="0">
                <a:latin typeface="Futura Bk BT" panose="020B0502020204020303" pitchFamily="34" charset="0"/>
              </a:rPr>
              <a:t>actions </a:t>
            </a:r>
            <a:br>
              <a:rPr lang="en-US" sz="3200" dirty="0" smtClean="0">
                <a:latin typeface="Futura Bk BT" panose="020B0502020204020303" pitchFamily="34" charset="0"/>
              </a:rPr>
            </a:br>
            <a:endParaRPr lang="en-US" sz="3200" dirty="0">
              <a:latin typeface="Futura Bk BT" panose="020B0502020204020303" pitchFamily="34" charset="0"/>
            </a:endParaRPr>
          </a:p>
        </p:txBody>
      </p:sp>
    </p:spTree>
    <p:extLst>
      <p:ext uri="{BB962C8B-B14F-4D97-AF65-F5344CB8AC3E}">
        <p14:creationId xmlns:p14="http://schemas.microsoft.com/office/powerpoint/2010/main" val="2728854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collection of ta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198" y="391655"/>
            <a:ext cx="6077802" cy="47165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2614091" y="2941642"/>
            <a:ext cx="6462216" cy="1015663"/>
          </a:xfrm>
          <a:prstGeom prst="rect">
            <a:avLst/>
          </a:prstGeom>
          <a:noFill/>
        </p:spPr>
        <p:txBody>
          <a:bodyPr wrap="square" rtlCol="0">
            <a:spAutoFit/>
          </a:bodyPr>
          <a:lstStyle/>
          <a:p>
            <a:r>
              <a:rPr lang="en-US" sz="6000" dirty="0" smtClean="0">
                <a:latin typeface="Futura Md BT" panose="020B0602020204020303" pitchFamily="34" charset="0"/>
              </a:rPr>
              <a:t>TAX COLLECTION</a:t>
            </a:r>
            <a:endParaRPr lang="en-US" sz="6000" dirty="0">
              <a:latin typeface="Futura Md BT" panose="020B0602020204020303" pitchFamily="34" charset="0"/>
            </a:endParaRPr>
          </a:p>
        </p:txBody>
      </p:sp>
      <p:cxnSp>
        <p:nvCxnSpPr>
          <p:cNvPr id="12" name="Straight Connector 11"/>
          <p:cNvCxnSpPr/>
          <p:nvPr/>
        </p:nvCxnSpPr>
        <p:spPr>
          <a:xfrm>
            <a:off x="1405719" y="1282890"/>
            <a:ext cx="0" cy="38253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55845" y="1568806"/>
            <a:ext cx="5022376" cy="3539430"/>
          </a:xfrm>
          <a:prstGeom prst="rect">
            <a:avLst/>
          </a:prstGeom>
          <a:noFill/>
        </p:spPr>
        <p:txBody>
          <a:bodyPr wrap="square" rtlCol="0">
            <a:spAutoFit/>
          </a:bodyPr>
          <a:lstStyle/>
          <a:p>
            <a:r>
              <a:rPr lang="en-US" sz="3200" dirty="0" smtClean="0"/>
              <a:t>-Liens </a:t>
            </a:r>
            <a:r>
              <a:rPr lang="en-US" sz="3200" dirty="0"/>
              <a:t>may be placed upon your real estate, personal </a:t>
            </a:r>
            <a:r>
              <a:rPr lang="en-US" sz="3200" dirty="0" smtClean="0"/>
              <a:t>property…</a:t>
            </a:r>
          </a:p>
          <a:p>
            <a:r>
              <a:rPr lang="en-US" sz="3200" dirty="0" smtClean="0"/>
              <a:t>-</a:t>
            </a:r>
            <a:r>
              <a:rPr lang="en-US" sz="3200" dirty="0" err="1" smtClean="0"/>
              <a:t>Distraint</a:t>
            </a:r>
            <a:r>
              <a:rPr lang="en-US" sz="3200" dirty="0" smtClean="0"/>
              <a:t> may </a:t>
            </a:r>
            <a:r>
              <a:rPr lang="en-US" sz="3200" dirty="0"/>
              <a:t>be issued and the seized property sold with the proceeds applied to the balance owed.</a:t>
            </a:r>
            <a:endParaRPr lang="en-US" sz="3200" dirty="0">
              <a:latin typeface="Futura Bk BT" panose="020B0502020204020303" pitchFamily="34" charset="0"/>
            </a:endParaRPr>
          </a:p>
        </p:txBody>
      </p:sp>
    </p:spTree>
    <p:extLst>
      <p:ext uri="{BB962C8B-B14F-4D97-AF65-F5344CB8AC3E}">
        <p14:creationId xmlns:p14="http://schemas.microsoft.com/office/powerpoint/2010/main" val="3979563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bi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404" y="510699"/>
            <a:ext cx="5836596" cy="58366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1350" y="920621"/>
            <a:ext cx="6455391" cy="5016758"/>
          </a:xfrm>
          <a:prstGeom prst="rect">
            <a:avLst/>
          </a:prstGeom>
          <a:noFill/>
        </p:spPr>
        <p:txBody>
          <a:bodyPr wrap="square" rtlCol="0">
            <a:spAutoFit/>
          </a:bodyPr>
          <a:lstStyle/>
          <a:p>
            <a:r>
              <a:rPr lang="en-US" sz="8000" dirty="0" smtClean="0">
                <a:latin typeface="Futura Md BT" panose="020B0602020204020303" pitchFamily="34" charset="0"/>
              </a:rPr>
              <a:t>TAX PERIOD </a:t>
            </a:r>
            <a:r>
              <a:rPr lang="en-US" sz="6000" dirty="0" smtClean="0">
                <a:latin typeface="Futura Md BT" panose="020B0602020204020303" pitchFamily="34" charset="0"/>
              </a:rPr>
              <a:t>AND</a:t>
            </a:r>
            <a:r>
              <a:rPr lang="en-US" sz="8000" dirty="0" smtClean="0">
                <a:latin typeface="Futura Md BT" panose="020B0602020204020303" pitchFamily="34" charset="0"/>
              </a:rPr>
              <a:t> MANNER OF PAYMENT</a:t>
            </a:r>
            <a:endParaRPr lang="en-US" sz="8000" dirty="0">
              <a:latin typeface="Futura Md BT" panose="020B0602020204020303" pitchFamily="34" charset="0"/>
            </a:endParaRPr>
          </a:p>
        </p:txBody>
      </p:sp>
      <p:cxnSp>
        <p:nvCxnSpPr>
          <p:cNvPr id="7" name="Straight Connector 6"/>
          <p:cNvCxnSpPr/>
          <p:nvPr/>
        </p:nvCxnSpPr>
        <p:spPr>
          <a:xfrm>
            <a:off x="7765576" y="1364776"/>
            <a:ext cx="0" cy="40260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941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bi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404" y="510699"/>
            <a:ext cx="5836596" cy="58366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9183" y="810778"/>
            <a:ext cx="7765575" cy="553998"/>
          </a:xfrm>
          <a:prstGeom prst="rect">
            <a:avLst/>
          </a:prstGeom>
          <a:noFill/>
        </p:spPr>
        <p:txBody>
          <a:bodyPr wrap="square" rtlCol="0">
            <a:spAutoFit/>
          </a:bodyPr>
          <a:lstStyle/>
          <a:p>
            <a:r>
              <a:rPr lang="en-US" sz="3000" dirty="0" smtClean="0">
                <a:latin typeface="Futura Md BT" panose="020B0602020204020303" pitchFamily="34" charset="0"/>
              </a:rPr>
              <a:t>TAX PERIOD AND MANNER OF PAYMENT</a:t>
            </a:r>
            <a:endParaRPr lang="en-US" sz="3000" dirty="0">
              <a:latin typeface="Futura Md BT" panose="020B0602020204020303" pitchFamily="34" charset="0"/>
            </a:endParaRPr>
          </a:p>
        </p:txBody>
      </p:sp>
      <p:cxnSp>
        <p:nvCxnSpPr>
          <p:cNvPr id="7" name="Straight Connector 6"/>
          <p:cNvCxnSpPr/>
          <p:nvPr/>
        </p:nvCxnSpPr>
        <p:spPr>
          <a:xfrm>
            <a:off x="7792871" y="2347415"/>
            <a:ext cx="0" cy="24838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20973" y="1552392"/>
            <a:ext cx="6741994" cy="4524315"/>
          </a:xfrm>
          <a:prstGeom prst="rect">
            <a:avLst/>
          </a:prstGeom>
          <a:noFill/>
        </p:spPr>
        <p:txBody>
          <a:bodyPr wrap="square" rtlCol="0">
            <a:spAutoFit/>
          </a:bodyPr>
          <a:lstStyle/>
          <a:p>
            <a:r>
              <a:rPr lang="en-US" sz="3200" dirty="0">
                <a:latin typeface="Futura Bk BT" panose="020B0502020204020303" pitchFamily="34" charset="0"/>
              </a:rPr>
              <a:t>A “tax year” is an annual accounting period for keeping records and reporting income and expenses. An annual accounting period does not include a short tax year. The tax years you can use are: Calendar year - 12 consecutive months beginning January 1 and ending December 31.</a:t>
            </a:r>
          </a:p>
        </p:txBody>
      </p:sp>
    </p:spTree>
    <p:extLst>
      <p:ext uri="{BB962C8B-B14F-4D97-AF65-F5344CB8AC3E}">
        <p14:creationId xmlns:p14="http://schemas.microsoft.com/office/powerpoint/2010/main" val="1261669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bi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404" y="510699"/>
            <a:ext cx="5836596" cy="58366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9183" y="810778"/>
            <a:ext cx="7765575" cy="553998"/>
          </a:xfrm>
          <a:prstGeom prst="rect">
            <a:avLst/>
          </a:prstGeom>
          <a:noFill/>
        </p:spPr>
        <p:txBody>
          <a:bodyPr wrap="square" rtlCol="0">
            <a:spAutoFit/>
          </a:bodyPr>
          <a:lstStyle/>
          <a:p>
            <a:r>
              <a:rPr lang="en-US" sz="3000" dirty="0" smtClean="0">
                <a:latin typeface="Futura Md BT" panose="020B0602020204020303" pitchFamily="34" charset="0"/>
              </a:rPr>
              <a:t>TAX PERIOD AND MANNER OF PAYMENT</a:t>
            </a:r>
            <a:endParaRPr lang="en-US" sz="3000" dirty="0">
              <a:latin typeface="Futura Md BT" panose="020B0602020204020303" pitchFamily="34" charset="0"/>
            </a:endParaRPr>
          </a:p>
        </p:txBody>
      </p:sp>
      <p:pic>
        <p:nvPicPr>
          <p:cNvPr id="16386" name="Picture 2" descr="https://scontent.fmnl7-1.fna.fbcdn.net/v/t1.15752-9/53632192_353076918626531_3117999214395654144_n.jpg?_nc_cat=109&amp;_nc_ht=scontent.fmnl7-1.fna&amp;oh=d2e8efc2757844ccecb96b58a8bc5f7d&amp;oe=5D16F5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429" y="1488260"/>
            <a:ext cx="5756223" cy="5026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635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ui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Triangle 3"/>
          <p:cNvSpPr/>
          <p:nvPr/>
        </p:nvSpPr>
        <p:spPr>
          <a:xfrm>
            <a:off x="-1" y="-1919111"/>
            <a:ext cx="9062114" cy="877711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2700000">
            <a:off x="880532" y="3497587"/>
            <a:ext cx="11496679" cy="103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2700000">
            <a:off x="662168" y="3743247"/>
            <a:ext cx="11496679" cy="103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4716" y="2743200"/>
            <a:ext cx="5063320" cy="1446550"/>
          </a:xfrm>
          <a:prstGeom prst="rect">
            <a:avLst/>
          </a:prstGeom>
          <a:noFill/>
        </p:spPr>
        <p:txBody>
          <a:bodyPr wrap="square" rtlCol="0">
            <a:spAutoFit/>
          </a:bodyPr>
          <a:lstStyle/>
          <a:p>
            <a:r>
              <a:rPr lang="en-US" sz="8800" dirty="0" smtClean="0">
                <a:latin typeface="Futura Md BT" panose="020B0602020204020303" pitchFamily="34" charset="0"/>
              </a:rPr>
              <a:t>CHAPTER</a:t>
            </a:r>
            <a:endParaRPr lang="en-US" sz="8800" dirty="0">
              <a:latin typeface="Futura Md BT" panose="020B0602020204020303" pitchFamily="34" charset="0"/>
            </a:endParaRPr>
          </a:p>
        </p:txBody>
      </p:sp>
      <p:sp>
        <p:nvSpPr>
          <p:cNvPr id="9" name="TextBox 8"/>
          <p:cNvSpPr txBox="1"/>
          <p:nvPr/>
        </p:nvSpPr>
        <p:spPr>
          <a:xfrm>
            <a:off x="2309369" y="4189750"/>
            <a:ext cx="1379885" cy="1446550"/>
          </a:xfrm>
          <a:prstGeom prst="rect">
            <a:avLst/>
          </a:prstGeom>
          <a:noFill/>
        </p:spPr>
        <p:txBody>
          <a:bodyPr wrap="square" rtlCol="0">
            <a:spAutoFit/>
          </a:bodyPr>
          <a:lstStyle/>
          <a:p>
            <a:r>
              <a:rPr lang="en-US" sz="8800" dirty="0" smtClean="0">
                <a:latin typeface="Futura Md BT" panose="020B0602020204020303" pitchFamily="34" charset="0"/>
              </a:rPr>
              <a:t>IV</a:t>
            </a:r>
            <a:endParaRPr lang="en-US" sz="8800" dirty="0">
              <a:latin typeface="Futura Md BT" panose="020B0602020204020303" pitchFamily="34" charset="0"/>
            </a:endParaRPr>
          </a:p>
        </p:txBody>
      </p:sp>
    </p:spTree>
    <p:extLst>
      <p:ext uri="{BB962C8B-B14F-4D97-AF65-F5344CB8AC3E}">
        <p14:creationId xmlns:p14="http://schemas.microsoft.com/office/powerpoint/2010/main" val="89287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bi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404" y="510699"/>
            <a:ext cx="5836596" cy="58366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9183" y="810778"/>
            <a:ext cx="7765575" cy="553998"/>
          </a:xfrm>
          <a:prstGeom prst="rect">
            <a:avLst/>
          </a:prstGeom>
          <a:noFill/>
        </p:spPr>
        <p:txBody>
          <a:bodyPr wrap="square" rtlCol="0">
            <a:spAutoFit/>
          </a:bodyPr>
          <a:lstStyle/>
          <a:p>
            <a:r>
              <a:rPr lang="en-US" sz="3000" dirty="0" smtClean="0">
                <a:latin typeface="Futura Md BT" panose="020B0602020204020303" pitchFamily="34" charset="0"/>
              </a:rPr>
              <a:t>TAX PERIOD AND MANNER OF PAYMENT</a:t>
            </a:r>
            <a:endParaRPr lang="en-US" sz="3000" dirty="0">
              <a:latin typeface="Futura Md BT" panose="020B0602020204020303" pitchFamily="34" charset="0"/>
            </a:endParaRPr>
          </a:p>
        </p:txBody>
      </p:sp>
      <p:pic>
        <p:nvPicPr>
          <p:cNvPr id="21506" name="Picture 2" descr="Image result for documentary stamp b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61" y="1583337"/>
            <a:ext cx="6291618" cy="36913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28061" y="5598572"/>
            <a:ext cx="6291618" cy="400110"/>
          </a:xfrm>
          <a:prstGeom prst="rect">
            <a:avLst/>
          </a:prstGeom>
          <a:noFill/>
        </p:spPr>
        <p:txBody>
          <a:bodyPr wrap="square" rtlCol="0">
            <a:spAutoFit/>
          </a:bodyPr>
          <a:lstStyle/>
          <a:p>
            <a:r>
              <a:rPr lang="en-US" sz="2000" dirty="0" smtClean="0">
                <a:latin typeface="Futura Md BT" panose="020B0602020204020303" pitchFamily="34" charset="0"/>
              </a:rPr>
              <a:t>DOCUMENTARY STAMP IN THE PHILIPPINES</a:t>
            </a:r>
            <a:endParaRPr lang="en-US" sz="2000" dirty="0">
              <a:latin typeface="Futura Md BT" panose="020B0602020204020303" pitchFamily="34" charset="0"/>
            </a:endParaRPr>
          </a:p>
        </p:txBody>
      </p:sp>
      <p:cxnSp>
        <p:nvCxnSpPr>
          <p:cNvPr id="8" name="Straight Connector 7"/>
          <p:cNvCxnSpPr/>
          <p:nvPr/>
        </p:nvCxnSpPr>
        <p:spPr>
          <a:xfrm>
            <a:off x="887105" y="5493224"/>
            <a:ext cx="0" cy="6073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329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694"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95744" y="1903260"/>
            <a:ext cx="6455391" cy="2554545"/>
          </a:xfrm>
          <a:prstGeom prst="rect">
            <a:avLst/>
          </a:prstGeom>
          <a:noFill/>
        </p:spPr>
        <p:txBody>
          <a:bodyPr wrap="square" rtlCol="0">
            <a:spAutoFit/>
          </a:bodyPr>
          <a:lstStyle/>
          <a:p>
            <a:pPr algn="r"/>
            <a:r>
              <a:rPr lang="en-US" sz="8000" dirty="0" smtClean="0">
                <a:latin typeface="Futura Md BT" panose="020B0602020204020303" pitchFamily="34" charset="0"/>
              </a:rPr>
              <a:t>ACCRUAL OF TAX</a:t>
            </a:r>
          </a:p>
        </p:txBody>
      </p:sp>
      <p:cxnSp>
        <p:nvCxnSpPr>
          <p:cNvPr id="8" name="Straight Connector 7"/>
          <p:cNvCxnSpPr/>
          <p:nvPr/>
        </p:nvCxnSpPr>
        <p:spPr>
          <a:xfrm>
            <a:off x="7765576" y="1364776"/>
            <a:ext cx="0" cy="40260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089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694"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41283" y="4929201"/>
            <a:ext cx="2724293" cy="461665"/>
          </a:xfrm>
          <a:prstGeom prst="rect">
            <a:avLst/>
          </a:prstGeom>
          <a:noFill/>
        </p:spPr>
        <p:txBody>
          <a:bodyPr wrap="square" rtlCol="0">
            <a:spAutoFit/>
          </a:bodyPr>
          <a:lstStyle/>
          <a:p>
            <a:pPr algn="r"/>
            <a:r>
              <a:rPr lang="en-US" sz="2400" dirty="0" smtClean="0">
                <a:latin typeface="Futura Md BT" panose="020B0602020204020303" pitchFamily="34" charset="0"/>
              </a:rPr>
              <a:t>ACCRUAL OF TAX</a:t>
            </a:r>
          </a:p>
        </p:txBody>
      </p:sp>
      <p:cxnSp>
        <p:nvCxnSpPr>
          <p:cNvPr id="8" name="Straight Connector 7"/>
          <p:cNvCxnSpPr/>
          <p:nvPr/>
        </p:nvCxnSpPr>
        <p:spPr>
          <a:xfrm>
            <a:off x="7765576" y="1364776"/>
            <a:ext cx="0" cy="40260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14400" y="2307822"/>
            <a:ext cx="6851176" cy="1938992"/>
          </a:xfrm>
          <a:prstGeom prst="rect">
            <a:avLst/>
          </a:prstGeom>
          <a:noFill/>
        </p:spPr>
        <p:txBody>
          <a:bodyPr wrap="square" rtlCol="0">
            <a:spAutoFit/>
          </a:bodyPr>
          <a:lstStyle/>
          <a:p>
            <a:pPr algn="just"/>
            <a:r>
              <a:rPr lang="en-US" sz="2400" b="1" dirty="0" smtClean="0">
                <a:latin typeface="Futura Bk BT" panose="020B0502020204020303" pitchFamily="34" charset="0"/>
              </a:rPr>
              <a:t>Accrual of tax refers to a taxes assessed against the company that had not yet been paid, whether the taxes are on the company’s earned revenue or on the value of the property of any company owns.</a:t>
            </a:r>
            <a:endParaRPr lang="en-US" sz="2400" b="1" dirty="0">
              <a:latin typeface="Futura Bk BT" panose="020B0502020204020303" pitchFamily="34" charset="0"/>
            </a:endParaRPr>
          </a:p>
        </p:txBody>
      </p:sp>
    </p:spTree>
    <p:extLst>
      <p:ext uri="{BB962C8B-B14F-4D97-AF65-F5344CB8AC3E}">
        <p14:creationId xmlns:p14="http://schemas.microsoft.com/office/powerpoint/2010/main" val="2519374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descr="Image result for tim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464" t="-398" r="-13464" b="398"/>
          <a:stretch/>
        </p:blipFill>
        <p:spPr bwMode="auto">
          <a:xfrm>
            <a:off x="6247627" y="-95534"/>
            <a:ext cx="10338952" cy="6953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0800000" flipV="1">
            <a:off x="464024" y="583652"/>
            <a:ext cx="6673757" cy="923330"/>
          </a:xfrm>
          <a:prstGeom prst="rect">
            <a:avLst/>
          </a:prstGeom>
          <a:noFill/>
        </p:spPr>
        <p:txBody>
          <a:bodyPr wrap="square" rtlCol="0">
            <a:spAutoFit/>
          </a:bodyPr>
          <a:lstStyle/>
          <a:p>
            <a:r>
              <a:rPr lang="en-US" sz="5400" dirty="0" smtClean="0"/>
              <a:t>TIME OF PAYMENT</a:t>
            </a:r>
            <a:endParaRPr lang="en-US" sz="5400" dirty="0"/>
          </a:p>
        </p:txBody>
      </p:sp>
      <p:cxnSp>
        <p:nvCxnSpPr>
          <p:cNvPr id="6" name="Straight Connector 5"/>
          <p:cNvCxnSpPr/>
          <p:nvPr/>
        </p:nvCxnSpPr>
        <p:spPr>
          <a:xfrm>
            <a:off x="464024" y="1869743"/>
            <a:ext cx="0" cy="352112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2154" y="2074460"/>
            <a:ext cx="5527343" cy="2862322"/>
          </a:xfrm>
          <a:prstGeom prst="rect">
            <a:avLst/>
          </a:prstGeom>
          <a:noFill/>
        </p:spPr>
        <p:txBody>
          <a:bodyPr wrap="square" rtlCol="0">
            <a:spAutoFit/>
          </a:bodyPr>
          <a:lstStyle/>
          <a:p>
            <a:pPr algn="just"/>
            <a:r>
              <a:rPr lang="en-US" sz="3600" dirty="0" smtClean="0">
                <a:latin typeface="Futura Bk BT" panose="020B0502020204020303" pitchFamily="34" charset="0"/>
              </a:rPr>
              <a:t>Time </a:t>
            </a:r>
            <a:r>
              <a:rPr lang="en-US" sz="3600" dirty="0">
                <a:latin typeface="Futura Bk BT" panose="020B0502020204020303" pitchFamily="34" charset="0"/>
              </a:rPr>
              <a:t>of payment of claims provision. A provision that requires claims be paid immediately, or within a stated number of days.</a:t>
            </a:r>
          </a:p>
        </p:txBody>
      </p:sp>
    </p:spTree>
    <p:extLst>
      <p:ext uri="{BB962C8B-B14F-4D97-AF65-F5344CB8AC3E}">
        <p14:creationId xmlns:p14="http://schemas.microsoft.com/office/powerpoint/2010/main" val="1043432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descr="Image result for tim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885" t="-5" r="-37885" b="5"/>
          <a:stretch/>
        </p:blipFill>
        <p:spPr bwMode="auto">
          <a:xfrm>
            <a:off x="8731520" y="0"/>
            <a:ext cx="10338952" cy="6953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0800000" flipV="1">
            <a:off x="177786" y="6193978"/>
            <a:ext cx="6673757" cy="461665"/>
          </a:xfrm>
          <a:prstGeom prst="rect">
            <a:avLst/>
          </a:prstGeom>
          <a:noFill/>
        </p:spPr>
        <p:txBody>
          <a:bodyPr wrap="square" rtlCol="0">
            <a:spAutoFit/>
          </a:bodyPr>
          <a:lstStyle/>
          <a:p>
            <a:r>
              <a:rPr lang="en-US" sz="2400" dirty="0" smtClean="0"/>
              <a:t>TIME OF PAYMENT</a:t>
            </a:r>
            <a:endParaRPr lang="en-US" sz="2400" dirty="0"/>
          </a:p>
        </p:txBody>
      </p:sp>
      <p:pic>
        <p:nvPicPr>
          <p:cNvPr id="2" name="Picture 1"/>
          <p:cNvPicPr>
            <a:picLocks noChangeAspect="1"/>
          </p:cNvPicPr>
          <p:nvPr/>
        </p:nvPicPr>
        <p:blipFill rotWithShape="1">
          <a:blip r:embed="rId3"/>
          <a:srcRect l="7276" t="9532" r="34291" b="6447"/>
          <a:stretch/>
        </p:blipFill>
        <p:spPr>
          <a:xfrm>
            <a:off x="177786" y="95535"/>
            <a:ext cx="8147349" cy="5691115"/>
          </a:xfrm>
          <a:prstGeom prst="rect">
            <a:avLst/>
          </a:prstGeom>
        </p:spPr>
      </p:pic>
      <p:cxnSp>
        <p:nvCxnSpPr>
          <p:cNvPr id="8" name="Straight Connector 7"/>
          <p:cNvCxnSpPr/>
          <p:nvPr/>
        </p:nvCxnSpPr>
        <p:spPr>
          <a:xfrm>
            <a:off x="177786" y="6177971"/>
            <a:ext cx="0" cy="4776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829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descr="Image result for tim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885" t="-5" r="-37885" b="5"/>
          <a:stretch/>
        </p:blipFill>
        <p:spPr bwMode="auto">
          <a:xfrm>
            <a:off x="8731520" y="0"/>
            <a:ext cx="10338952" cy="6953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0800000" flipV="1">
            <a:off x="177786" y="6193978"/>
            <a:ext cx="6673757" cy="461665"/>
          </a:xfrm>
          <a:prstGeom prst="rect">
            <a:avLst/>
          </a:prstGeom>
          <a:noFill/>
        </p:spPr>
        <p:txBody>
          <a:bodyPr wrap="square" rtlCol="0">
            <a:spAutoFit/>
          </a:bodyPr>
          <a:lstStyle/>
          <a:p>
            <a:r>
              <a:rPr lang="en-US" sz="2400" dirty="0" smtClean="0"/>
              <a:t>TIME OF PAYMENT</a:t>
            </a:r>
            <a:endParaRPr lang="en-US" sz="2400" dirty="0"/>
          </a:p>
        </p:txBody>
      </p:sp>
      <p:cxnSp>
        <p:nvCxnSpPr>
          <p:cNvPr id="8" name="Straight Connector 7"/>
          <p:cNvCxnSpPr/>
          <p:nvPr/>
        </p:nvCxnSpPr>
        <p:spPr>
          <a:xfrm>
            <a:off x="177786" y="6177971"/>
            <a:ext cx="0" cy="4776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l="7164" t="9531" r="33955" b="7641"/>
          <a:stretch/>
        </p:blipFill>
        <p:spPr>
          <a:xfrm>
            <a:off x="177785" y="218366"/>
            <a:ext cx="8133701" cy="5677468"/>
          </a:xfrm>
          <a:prstGeom prst="rect">
            <a:avLst/>
          </a:prstGeom>
        </p:spPr>
      </p:pic>
    </p:spTree>
    <p:extLst>
      <p:ext uri="{BB962C8B-B14F-4D97-AF65-F5344CB8AC3E}">
        <p14:creationId xmlns:p14="http://schemas.microsoft.com/office/powerpoint/2010/main" val="3694007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descr="Image result for tim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885" t="-5" r="-37885" b="5"/>
          <a:stretch/>
        </p:blipFill>
        <p:spPr bwMode="auto">
          <a:xfrm>
            <a:off x="8731520" y="0"/>
            <a:ext cx="10338952" cy="6953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0800000" flipV="1">
            <a:off x="177786" y="6193978"/>
            <a:ext cx="6673757" cy="461665"/>
          </a:xfrm>
          <a:prstGeom prst="rect">
            <a:avLst/>
          </a:prstGeom>
          <a:noFill/>
        </p:spPr>
        <p:txBody>
          <a:bodyPr wrap="square" rtlCol="0">
            <a:spAutoFit/>
          </a:bodyPr>
          <a:lstStyle/>
          <a:p>
            <a:r>
              <a:rPr lang="en-US" sz="2400" dirty="0" smtClean="0"/>
              <a:t>TIME OF PAYMENT</a:t>
            </a:r>
            <a:endParaRPr lang="en-US" sz="2400" dirty="0"/>
          </a:p>
        </p:txBody>
      </p:sp>
      <p:cxnSp>
        <p:nvCxnSpPr>
          <p:cNvPr id="8" name="Straight Connector 7"/>
          <p:cNvCxnSpPr/>
          <p:nvPr/>
        </p:nvCxnSpPr>
        <p:spPr>
          <a:xfrm>
            <a:off x="177786" y="6177971"/>
            <a:ext cx="0" cy="4776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3"/>
          <a:srcRect l="7388" t="9731" r="33843" b="-124"/>
          <a:stretch/>
        </p:blipFill>
        <p:spPr>
          <a:xfrm>
            <a:off x="455860" y="176765"/>
            <a:ext cx="7997587" cy="5829862"/>
          </a:xfrm>
          <a:prstGeom prst="rect">
            <a:avLst/>
          </a:prstGeom>
        </p:spPr>
      </p:pic>
    </p:spTree>
    <p:extLst>
      <p:ext uri="{BB962C8B-B14F-4D97-AF65-F5344CB8AC3E}">
        <p14:creationId xmlns:p14="http://schemas.microsoft.com/office/powerpoint/2010/main" val="879641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descr="Image result for tim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885" t="-5" r="-37885" b="5"/>
          <a:stretch/>
        </p:blipFill>
        <p:spPr bwMode="auto">
          <a:xfrm>
            <a:off x="8731520" y="0"/>
            <a:ext cx="10338952" cy="6953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0800000" flipV="1">
            <a:off x="177786" y="6193978"/>
            <a:ext cx="6673757" cy="461665"/>
          </a:xfrm>
          <a:prstGeom prst="rect">
            <a:avLst/>
          </a:prstGeom>
          <a:noFill/>
        </p:spPr>
        <p:txBody>
          <a:bodyPr wrap="square" rtlCol="0">
            <a:spAutoFit/>
          </a:bodyPr>
          <a:lstStyle/>
          <a:p>
            <a:r>
              <a:rPr lang="en-US" sz="2400" dirty="0" smtClean="0"/>
              <a:t>TIME OF PAYMENT</a:t>
            </a:r>
            <a:endParaRPr lang="en-US" sz="2400" dirty="0"/>
          </a:p>
        </p:txBody>
      </p:sp>
      <p:cxnSp>
        <p:nvCxnSpPr>
          <p:cNvPr id="8" name="Straight Connector 7"/>
          <p:cNvCxnSpPr/>
          <p:nvPr/>
        </p:nvCxnSpPr>
        <p:spPr>
          <a:xfrm>
            <a:off x="177786" y="6177971"/>
            <a:ext cx="0" cy="4776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a:srcRect l="7500" t="9134" r="33955" b="56421"/>
          <a:stretch/>
        </p:blipFill>
        <p:spPr>
          <a:xfrm>
            <a:off x="177786" y="1760561"/>
            <a:ext cx="8540576" cy="2825086"/>
          </a:xfrm>
          <a:prstGeom prst="rect">
            <a:avLst/>
          </a:prstGeom>
        </p:spPr>
      </p:pic>
    </p:spTree>
    <p:extLst>
      <p:ext uri="{BB962C8B-B14F-4D97-AF65-F5344CB8AC3E}">
        <p14:creationId xmlns:p14="http://schemas.microsoft.com/office/powerpoint/2010/main" val="185050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descr="Image result for tim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885" t="-5" r="-37885" b="5"/>
          <a:stretch/>
        </p:blipFill>
        <p:spPr bwMode="auto">
          <a:xfrm>
            <a:off x="8731520" y="0"/>
            <a:ext cx="10338952" cy="6953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0800000" flipV="1">
            <a:off x="177786" y="6193978"/>
            <a:ext cx="6673757" cy="461665"/>
          </a:xfrm>
          <a:prstGeom prst="rect">
            <a:avLst/>
          </a:prstGeom>
          <a:noFill/>
        </p:spPr>
        <p:txBody>
          <a:bodyPr wrap="square" rtlCol="0">
            <a:spAutoFit/>
          </a:bodyPr>
          <a:lstStyle/>
          <a:p>
            <a:r>
              <a:rPr lang="en-US" sz="2400" dirty="0" smtClean="0"/>
              <a:t>TIME OF PAYMENT</a:t>
            </a:r>
            <a:endParaRPr lang="en-US" sz="2400" dirty="0"/>
          </a:p>
        </p:txBody>
      </p:sp>
      <p:cxnSp>
        <p:nvCxnSpPr>
          <p:cNvPr id="8" name="Straight Connector 7"/>
          <p:cNvCxnSpPr/>
          <p:nvPr/>
        </p:nvCxnSpPr>
        <p:spPr>
          <a:xfrm>
            <a:off x="177786" y="6177971"/>
            <a:ext cx="0" cy="4776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a:srcRect l="7500" t="9134" r="33955" b="56421"/>
          <a:stretch/>
        </p:blipFill>
        <p:spPr>
          <a:xfrm>
            <a:off x="177786" y="1760561"/>
            <a:ext cx="8540576" cy="2825086"/>
          </a:xfrm>
          <a:prstGeom prst="rect">
            <a:avLst/>
          </a:prstGeom>
        </p:spPr>
      </p:pic>
    </p:spTree>
    <p:extLst>
      <p:ext uri="{BB962C8B-B14F-4D97-AF65-F5344CB8AC3E}">
        <p14:creationId xmlns:p14="http://schemas.microsoft.com/office/powerpoint/2010/main" val="2229347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warning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388104" y="-931842"/>
            <a:ext cx="5076969" cy="507696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penaltie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278" y="2691387"/>
            <a:ext cx="5030566" cy="459765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083" y="3004973"/>
            <a:ext cx="4143990" cy="41439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36733" y="1869742"/>
            <a:ext cx="0" cy="352112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46161" y="1983141"/>
            <a:ext cx="6905767" cy="3416320"/>
          </a:xfrm>
          <a:prstGeom prst="rect">
            <a:avLst/>
          </a:prstGeom>
          <a:noFill/>
        </p:spPr>
        <p:txBody>
          <a:bodyPr wrap="square" rtlCol="0">
            <a:spAutoFit/>
          </a:bodyPr>
          <a:lstStyle/>
          <a:p>
            <a:r>
              <a:rPr lang="en-US" sz="5400" dirty="0" smtClean="0">
                <a:latin typeface="Futura Bk BT" panose="020B0502020204020303" pitchFamily="34" charset="0"/>
              </a:rPr>
              <a:t>SURCHARGES AND PENALTIES ON UNPAID TAXES, FEES OR CHARGES</a:t>
            </a:r>
            <a:endParaRPr lang="en-US" sz="5400" dirty="0">
              <a:latin typeface="Futura Bk BT" panose="020B0502020204020303" pitchFamily="34" charset="0"/>
            </a:endParaRPr>
          </a:p>
        </p:txBody>
      </p:sp>
    </p:spTree>
    <p:extLst>
      <p:ext uri="{BB962C8B-B14F-4D97-AF65-F5344CB8AC3E}">
        <p14:creationId xmlns:p14="http://schemas.microsoft.com/office/powerpoint/2010/main" val="2998873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anila city hall at 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Triangle 4"/>
          <p:cNvSpPr/>
          <p:nvPr/>
        </p:nvSpPr>
        <p:spPr>
          <a:xfrm>
            <a:off x="0" y="3248446"/>
            <a:ext cx="12865290" cy="3732663"/>
          </a:xfrm>
          <a:prstGeom prst="rtTriangle">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p:cNvSpPr/>
          <p:nvPr/>
        </p:nvSpPr>
        <p:spPr>
          <a:xfrm flipH="1">
            <a:off x="6273420" y="-1050597"/>
            <a:ext cx="6036859" cy="803170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9310047" y="218361"/>
            <a:ext cx="2943510" cy="6496335"/>
            <a:chOff x="9310047" y="218361"/>
            <a:chExt cx="2943510" cy="6496335"/>
          </a:xfrm>
        </p:grpSpPr>
        <p:sp>
          <p:nvSpPr>
            <p:cNvPr id="6" name="TextBox 5"/>
            <p:cNvSpPr txBox="1"/>
            <p:nvPr/>
          </p:nvSpPr>
          <p:spPr>
            <a:xfrm rot="16200000">
              <a:off x="7986158" y="3944257"/>
              <a:ext cx="4094327" cy="1446550"/>
            </a:xfrm>
            <a:prstGeom prst="rect">
              <a:avLst/>
            </a:prstGeom>
            <a:noFill/>
          </p:spPr>
          <p:txBody>
            <a:bodyPr wrap="square" rtlCol="0">
              <a:spAutoFit/>
            </a:bodyPr>
            <a:lstStyle/>
            <a:p>
              <a:r>
                <a:rPr lang="en-US" sz="8800" b="1" dirty="0" smtClean="0">
                  <a:latin typeface="Caviar Dreams" panose="020B0402020204020504" pitchFamily="34" charset="0"/>
                </a:rPr>
                <a:t>LOCAL</a:t>
              </a:r>
              <a:r>
                <a:rPr lang="en-US" sz="8800" b="1" dirty="0" smtClean="0">
                  <a:latin typeface="Baskerville Old Face" panose="02020602080505020303" pitchFamily="18" charset="0"/>
                </a:rPr>
                <a:t> </a:t>
              </a:r>
              <a:endParaRPr lang="en-US" sz="8800" b="1" dirty="0">
                <a:latin typeface="Baskerville Old Face" panose="02020602080505020303" pitchFamily="18" charset="0"/>
              </a:endParaRPr>
            </a:p>
          </p:txBody>
        </p:sp>
        <p:sp>
          <p:nvSpPr>
            <p:cNvPr id="8" name="TextBox 7"/>
            <p:cNvSpPr txBox="1"/>
            <p:nvPr/>
          </p:nvSpPr>
          <p:spPr>
            <a:xfrm rot="16200000">
              <a:off x="8220559" y="2681699"/>
              <a:ext cx="6496335" cy="1569660"/>
            </a:xfrm>
            <a:prstGeom prst="rect">
              <a:avLst/>
            </a:prstGeom>
            <a:noFill/>
          </p:spPr>
          <p:txBody>
            <a:bodyPr wrap="square" rtlCol="0">
              <a:spAutoFit/>
            </a:bodyPr>
            <a:lstStyle/>
            <a:p>
              <a:r>
                <a:rPr lang="en-US" sz="9600" b="1" dirty="0" smtClean="0">
                  <a:latin typeface="Caviar Dreams" panose="020B0402020204020504" pitchFamily="34" charset="0"/>
                </a:rPr>
                <a:t>TAXATION</a:t>
              </a:r>
              <a:endParaRPr lang="en-US" sz="9600" b="1" dirty="0">
                <a:latin typeface="Caviar Dreams" panose="020B0402020204020504" pitchFamily="34" charset="0"/>
              </a:endParaRPr>
            </a:p>
          </p:txBody>
        </p:sp>
      </p:grpSp>
      <p:sp>
        <p:nvSpPr>
          <p:cNvPr id="7" name="TextBox 6"/>
          <p:cNvSpPr txBox="1"/>
          <p:nvPr/>
        </p:nvSpPr>
        <p:spPr>
          <a:xfrm>
            <a:off x="-61557" y="5411450"/>
            <a:ext cx="7306104" cy="1569660"/>
          </a:xfrm>
          <a:prstGeom prst="rect">
            <a:avLst/>
          </a:prstGeom>
          <a:noFill/>
        </p:spPr>
        <p:txBody>
          <a:bodyPr wrap="square" rtlCol="0">
            <a:spAutoFit/>
          </a:bodyPr>
          <a:lstStyle/>
          <a:p>
            <a:r>
              <a:rPr lang="en-US" sz="9600" b="1" dirty="0" smtClean="0">
                <a:solidFill>
                  <a:srgbClr val="641806"/>
                </a:solidFill>
                <a:latin typeface="Caviar Dreams" panose="020B0402020204020504" pitchFamily="34" charset="0"/>
              </a:rPr>
              <a:t>CHAPTER IV</a:t>
            </a:r>
            <a:endParaRPr lang="en-US" sz="9600" b="1" dirty="0">
              <a:solidFill>
                <a:srgbClr val="641806"/>
              </a:solidFill>
              <a:latin typeface="Caviar Dreams" panose="020B0402020204020504" pitchFamily="34" charset="0"/>
            </a:endParaRPr>
          </a:p>
        </p:txBody>
      </p:sp>
    </p:spTree>
    <p:extLst>
      <p:ext uri="{BB962C8B-B14F-4D97-AF65-F5344CB8AC3E}">
        <p14:creationId xmlns:p14="http://schemas.microsoft.com/office/powerpoint/2010/main" val="2632292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warning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388104" y="-931842"/>
            <a:ext cx="5076969" cy="507696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penaltie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278" y="2691387"/>
            <a:ext cx="5030566" cy="459765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083" y="3004973"/>
            <a:ext cx="4143990" cy="41439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63778" y="6143966"/>
            <a:ext cx="0" cy="6960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4222" y="6322706"/>
            <a:ext cx="6905767" cy="338554"/>
          </a:xfrm>
          <a:prstGeom prst="rect">
            <a:avLst/>
          </a:prstGeom>
          <a:noFill/>
        </p:spPr>
        <p:txBody>
          <a:bodyPr wrap="square" rtlCol="0">
            <a:spAutoFit/>
          </a:bodyPr>
          <a:lstStyle/>
          <a:p>
            <a:r>
              <a:rPr lang="en-US" sz="1600" dirty="0" smtClean="0">
                <a:latin typeface="Futura Bk BT" panose="020B0502020204020303" pitchFamily="34" charset="0"/>
              </a:rPr>
              <a:t>SURCHARGES AND PENALTIES ON UNPAID TAXES, FEES OR CHARGES</a:t>
            </a:r>
            <a:endParaRPr lang="en-US" sz="1600" dirty="0">
              <a:latin typeface="Futura Bk BT" panose="020B0502020204020303" pitchFamily="34" charset="0"/>
            </a:endParaRPr>
          </a:p>
        </p:txBody>
      </p:sp>
      <p:pic>
        <p:nvPicPr>
          <p:cNvPr id="29698" name="Picture 2" descr="https://scontent.fmnl7-1.fna.fbcdn.net/v/t1.15752-9/53238310_243336849903654_7499934268085239808_n.png?_nc_cat=103&amp;_nc_ht=scontent.fmnl7-1.fna&amp;oh=a746040dbb4dad02384ad0f55bca9fda&amp;oe=5CE06677"/>
          <p:cNvPicPr>
            <a:picLocks noChangeAspect="1" noChangeArrowheads="1"/>
          </p:cNvPicPr>
          <p:nvPr/>
        </p:nvPicPr>
        <p:blipFill rotWithShape="1">
          <a:blip r:embed="rId5">
            <a:extLst>
              <a:ext uri="{28A0092B-C50C-407E-A947-70E740481C1C}">
                <a14:useLocalDpi xmlns:a14="http://schemas.microsoft.com/office/drawing/2010/main" val="0"/>
              </a:ext>
            </a:extLst>
          </a:blip>
          <a:srcRect l="27440" t="18439" r="28505" b="218"/>
          <a:stretch/>
        </p:blipFill>
        <p:spPr bwMode="auto">
          <a:xfrm>
            <a:off x="344872" y="163773"/>
            <a:ext cx="7898375" cy="598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080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warning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388104" y="-931842"/>
            <a:ext cx="5076969" cy="507696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penaltie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278" y="2691387"/>
            <a:ext cx="5030566" cy="459765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083" y="3004973"/>
            <a:ext cx="4143990" cy="41439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63778" y="6143966"/>
            <a:ext cx="0" cy="6960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4222" y="6322706"/>
            <a:ext cx="6905767" cy="338554"/>
          </a:xfrm>
          <a:prstGeom prst="rect">
            <a:avLst/>
          </a:prstGeom>
          <a:noFill/>
        </p:spPr>
        <p:txBody>
          <a:bodyPr wrap="square" rtlCol="0">
            <a:spAutoFit/>
          </a:bodyPr>
          <a:lstStyle/>
          <a:p>
            <a:r>
              <a:rPr lang="en-US" sz="1600" dirty="0" smtClean="0">
                <a:latin typeface="Futura Bk BT" panose="020B0502020204020303" pitchFamily="34" charset="0"/>
              </a:rPr>
              <a:t>SURCHARGES AND PENALTIES ON UNPAID TAXES, FEES OR CHARGES</a:t>
            </a:r>
            <a:endParaRPr lang="en-US" sz="1600" dirty="0">
              <a:latin typeface="Futura Bk BT" panose="020B0502020204020303" pitchFamily="34" charset="0"/>
            </a:endParaRPr>
          </a:p>
        </p:txBody>
      </p:sp>
      <p:pic>
        <p:nvPicPr>
          <p:cNvPr id="2" name="Picture 1"/>
          <p:cNvPicPr>
            <a:picLocks noChangeAspect="1"/>
          </p:cNvPicPr>
          <p:nvPr/>
        </p:nvPicPr>
        <p:blipFill rotWithShape="1">
          <a:blip r:embed="rId5"/>
          <a:srcRect l="27873" t="41515" r="29254"/>
          <a:stretch/>
        </p:blipFill>
        <p:spPr>
          <a:xfrm>
            <a:off x="88710" y="285161"/>
            <a:ext cx="8420669" cy="5752384"/>
          </a:xfrm>
          <a:prstGeom prst="rect">
            <a:avLst/>
          </a:prstGeom>
        </p:spPr>
      </p:pic>
    </p:spTree>
    <p:extLst>
      <p:ext uri="{BB962C8B-B14F-4D97-AF65-F5344CB8AC3E}">
        <p14:creationId xmlns:p14="http://schemas.microsoft.com/office/powerpoint/2010/main" val="775979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warning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388104" y="-931842"/>
            <a:ext cx="5076969" cy="507696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penaltie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278" y="2691387"/>
            <a:ext cx="5030566" cy="459765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083" y="3004973"/>
            <a:ext cx="4143990" cy="41439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63778" y="6143966"/>
            <a:ext cx="0" cy="6960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4222" y="6322706"/>
            <a:ext cx="6905767" cy="338554"/>
          </a:xfrm>
          <a:prstGeom prst="rect">
            <a:avLst/>
          </a:prstGeom>
          <a:noFill/>
        </p:spPr>
        <p:txBody>
          <a:bodyPr wrap="square" rtlCol="0">
            <a:spAutoFit/>
          </a:bodyPr>
          <a:lstStyle/>
          <a:p>
            <a:r>
              <a:rPr lang="en-US" sz="1600" dirty="0" smtClean="0">
                <a:latin typeface="Futura Bk BT" panose="020B0502020204020303" pitchFamily="34" charset="0"/>
              </a:rPr>
              <a:t>SURCHARGES AND PENALTIES ON UNPAID TAXES, FEES OR CHARGES</a:t>
            </a:r>
            <a:endParaRPr lang="en-US" sz="1600" dirty="0">
              <a:latin typeface="Futura Bk BT" panose="020B0502020204020303" pitchFamily="34" charset="0"/>
            </a:endParaRPr>
          </a:p>
        </p:txBody>
      </p:sp>
      <p:pic>
        <p:nvPicPr>
          <p:cNvPr id="4" name="Picture 3"/>
          <p:cNvPicPr>
            <a:picLocks noChangeAspect="1"/>
          </p:cNvPicPr>
          <p:nvPr/>
        </p:nvPicPr>
        <p:blipFill rotWithShape="1">
          <a:blip r:embed="rId5"/>
          <a:srcRect l="27314" t="10130" r="28582" b="32927"/>
          <a:stretch/>
        </p:blipFill>
        <p:spPr>
          <a:xfrm>
            <a:off x="357051" y="198270"/>
            <a:ext cx="8036321" cy="5833472"/>
          </a:xfrm>
          <a:prstGeom prst="rect">
            <a:avLst/>
          </a:prstGeom>
        </p:spPr>
      </p:pic>
    </p:spTree>
    <p:extLst>
      <p:ext uri="{BB962C8B-B14F-4D97-AF65-F5344CB8AC3E}">
        <p14:creationId xmlns:p14="http://schemas.microsoft.com/office/powerpoint/2010/main" val="240288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warning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388104" y="-931842"/>
            <a:ext cx="5076969" cy="507696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penaltie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278" y="2691387"/>
            <a:ext cx="5030566" cy="459765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083" y="3004973"/>
            <a:ext cx="4143990" cy="41439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8598090" cy="6858000"/>
          </a:xfrm>
          <a:prstGeom prst="rect">
            <a:avLst/>
          </a:prstGeom>
          <a:solidFill>
            <a:srgbClr val="F2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63778" y="6143966"/>
            <a:ext cx="0" cy="6960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4222" y="6322706"/>
            <a:ext cx="6905767" cy="338554"/>
          </a:xfrm>
          <a:prstGeom prst="rect">
            <a:avLst/>
          </a:prstGeom>
          <a:noFill/>
        </p:spPr>
        <p:txBody>
          <a:bodyPr wrap="square" rtlCol="0">
            <a:spAutoFit/>
          </a:bodyPr>
          <a:lstStyle/>
          <a:p>
            <a:r>
              <a:rPr lang="en-US" sz="1600" dirty="0" smtClean="0">
                <a:latin typeface="Futura Bk BT" panose="020B0502020204020303" pitchFamily="34" charset="0"/>
              </a:rPr>
              <a:t>SURCHARGES AND PENALTIES ON UNPAID TAXES, FEES OR CHARGES</a:t>
            </a:r>
            <a:endParaRPr lang="en-US" sz="1600" dirty="0">
              <a:latin typeface="Futura Bk BT" panose="020B0502020204020303" pitchFamily="34" charset="0"/>
            </a:endParaRPr>
          </a:p>
        </p:txBody>
      </p:sp>
      <p:pic>
        <p:nvPicPr>
          <p:cNvPr id="2" name="Picture 1"/>
          <p:cNvPicPr>
            <a:picLocks noChangeAspect="1"/>
          </p:cNvPicPr>
          <p:nvPr/>
        </p:nvPicPr>
        <p:blipFill rotWithShape="1">
          <a:blip r:embed="rId5"/>
          <a:srcRect l="27761" t="59109" r="28694"/>
          <a:stretch/>
        </p:blipFill>
        <p:spPr>
          <a:xfrm>
            <a:off x="234222" y="341194"/>
            <a:ext cx="8227390" cy="5454999"/>
          </a:xfrm>
          <a:prstGeom prst="rect">
            <a:avLst/>
          </a:prstGeom>
        </p:spPr>
      </p:pic>
    </p:spTree>
    <p:extLst>
      <p:ext uri="{BB962C8B-B14F-4D97-AF65-F5344CB8AC3E}">
        <p14:creationId xmlns:p14="http://schemas.microsoft.com/office/powerpoint/2010/main" val="2804793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interes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 y="0"/>
            <a:ext cx="5663821"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5964076" y="1924333"/>
            <a:ext cx="0" cy="352112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5964076" y="2592287"/>
            <a:ext cx="6414443" cy="2185214"/>
          </a:xfrm>
          <a:prstGeom prst="rect">
            <a:avLst/>
          </a:prstGeom>
          <a:noFill/>
        </p:spPr>
        <p:txBody>
          <a:bodyPr wrap="square" rtlCol="0">
            <a:spAutoFit/>
          </a:bodyPr>
          <a:lstStyle/>
          <a:p>
            <a:r>
              <a:rPr lang="en-US" sz="4000" dirty="0" smtClean="0">
                <a:latin typeface="Futura Bk BT" panose="020B0502020204020303" pitchFamily="34" charset="0"/>
              </a:rPr>
              <a:t>INTEREST ON OTHER PAID</a:t>
            </a:r>
            <a:r>
              <a:rPr lang="en-US" sz="5400" dirty="0" smtClean="0">
                <a:latin typeface="Futura Bk BT" panose="020B0502020204020303" pitchFamily="34" charset="0"/>
              </a:rPr>
              <a:t/>
            </a:r>
            <a:br>
              <a:rPr lang="en-US" sz="5400" dirty="0" smtClean="0">
                <a:latin typeface="Futura Bk BT" panose="020B0502020204020303" pitchFamily="34" charset="0"/>
              </a:rPr>
            </a:br>
            <a:r>
              <a:rPr lang="en-US" sz="9600" dirty="0" smtClean="0">
                <a:latin typeface="Futura Bk BT" panose="020B0502020204020303" pitchFamily="34" charset="0"/>
              </a:rPr>
              <a:t>REVENUES</a:t>
            </a:r>
            <a:endParaRPr lang="en-US" sz="9600" dirty="0">
              <a:latin typeface="Futura Bk BT" panose="020B0502020204020303" pitchFamily="34" charset="0"/>
            </a:endParaRPr>
          </a:p>
        </p:txBody>
      </p:sp>
    </p:spTree>
    <p:extLst>
      <p:ext uri="{BB962C8B-B14F-4D97-AF65-F5344CB8AC3E}">
        <p14:creationId xmlns:p14="http://schemas.microsoft.com/office/powerpoint/2010/main" val="4224586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interes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 y="0"/>
            <a:ext cx="5663821"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5950429" y="1668438"/>
            <a:ext cx="0" cy="352112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9471546" y="5991366"/>
            <a:ext cx="2893329" cy="984885"/>
          </a:xfrm>
          <a:prstGeom prst="rect">
            <a:avLst/>
          </a:prstGeom>
          <a:noFill/>
        </p:spPr>
        <p:txBody>
          <a:bodyPr wrap="square" rtlCol="0">
            <a:spAutoFit/>
          </a:bodyPr>
          <a:lstStyle/>
          <a:p>
            <a:r>
              <a:rPr lang="en-US" sz="1400" dirty="0" smtClean="0">
                <a:latin typeface="Futura Bk BT" panose="020B0502020204020303" pitchFamily="34" charset="0"/>
              </a:rPr>
              <a:t>INTEREST ON OTHER PAID</a:t>
            </a:r>
            <a:r>
              <a:rPr lang="en-US" sz="2000" dirty="0" smtClean="0">
                <a:latin typeface="Futura Bk BT" panose="020B0502020204020303" pitchFamily="34" charset="0"/>
              </a:rPr>
              <a:t/>
            </a:r>
            <a:br>
              <a:rPr lang="en-US" sz="2000" dirty="0" smtClean="0">
                <a:latin typeface="Futura Bk BT" panose="020B0502020204020303" pitchFamily="34" charset="0"/>
              </a:rPr>
            </a:br>
            <a:r>
              <a:rPr lang="en-US" sz="4400" dirty="0" smtClean="0">
                <a:latin typeface="Futura Bk BT" panose="020B0502020204020303" pitchFamily="34" charset="0"/>
              </a:rPr>
              <a:t>REVENUES</a:t>
            </a:r>
            <a:endParaRPr lang="en-US" sz="4400" dirty="0">
              <a:latin typeface="Futura Bk BT" panose="020B0502020204020303" pitchFamily="34" charset="0"/>
            </a:endParaRPr>
          </a:p>
        </p:txBody>
      </p:sp>
      <p:sp>
        <p:nvSpPr>
          <p:cNvPr id="2" name="TextBox 1"/>
          <p:cNvSpPr txBox="1"/>
          <p:nvPr/>
        </p:nvSpPr>
        <p:spPr>
          <a:xfrm>
            <a:off x="6237039" y="2255292"/>
            <a:ext cx="5622877" cy="2062103"/>
          </a:xfrm>
          <a:prstGeom prst="rect">
            <a:avLst/>
          </a:prstGeom>
          <a:noFill/>
        </p:spPr>
        <p:txBody>
          <a:bodyPr wrap="square" rtlCol="0">
            <a:spAutoFit/>
          </a:bodyPr>
          <a:lstStyle/>
          <a:p>
            <a:r>
              <a:rPr lang="en-US" sz="3200" dirty="0"/>
              <a:t>BIR clarifies imposition of 12% interest on unpaid taxes (Revenue Regulations No. 21-2018, September 14, 2018)</a:t>
            </a:r>
          </a:p>
        </p:txBody>
      </p:sp>
    </p:spTree>
    <p:extLst>
      <p:ext uri="{BB962C8B-B14F-4D97-AF65-F5344CB8AC3E}">
        <p14:creationId xmlns:p14="http://schemas.microsoft.com/office/powerpoint/2010/main" val="424006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interes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 y="0"/>
            <a:ext cx="5663821"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5950429" y="1668438"/>
            <a:ext cx="0" cy="352112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9471546" y="5991366"/>
            <a:ext cx="2893329" cy="984885"/>
          </a:xfrm>
          <a:prstGeom prst="rect">
            <a:avLst/>
          </a:prstGeom>
          <a:noFill/>
        </p:spPr>
        <p:txBody>
          <a:bodyPr wrap="square" rtlCol="0">
            <a:spAutoFit/>
          </a:bodyPr>
          <a:lstStyle/>
          <a:p>
            <a:r>
              <a:rPr lang="en-US" sz="1400" dirty="0" smtClean="0">
                <a:latin typeface="Futura Bk BT" panose="020B0502020204020303" pitchFamily="34" charset="0"/>
              </a:rPr>
              <a:t>INTEREST ON OTHER PAID</a:t>
            </a:r>
            <a:r>
              <a:rPr lang="en-US" sz="2000" dirty="0" smtClean="0">
                <a:latin typeface="Futura Bk BT" panose="020B0502020204020303" pitchFamily="34" charset="0"/>
              </a:rPr>
              <a:t/>
            </a:r>
            <a:br>
              <a:rPr lang="en-US" sz="2000" dirty="0" smtClean="0">
                <a:latin typeface="Futura Bk BT" panose="020B0502020204020303" pitchFamily="34" charset="0"/>
              </a:rPr>
            </a:br>
            <a:r>
              <a:rPr lang="en-US" sz="4400" dirty="0" smtClean="0">
                <a:latin typeface="Futura Bk BT" panose="020B0502020204020303" pitchFamily="34" charset="0"/>
              </a:rPr>
              <a:t>REVENUES</a:t>
            </a:r>
            <a:endParaRPr lang="en-US" sz="4400" dirty="0">
              <a:latin typeface="Futura Bk BT" panose="020B0502020204020303" pitchFamily="34" charset="0"/>
            </a:endParaRPr>
          </a:p>
        </p:txBody>
      </p:sp>
      <p:sp>
        <p:nvSpPr>
          <p:cNvPr id="2" name="TextBox 1"/>
          <p:cNvSpPr txBox="1"/>
          <p:nvPr/>
        </p:nvSpPr>
        <p:spPr>
          <a:xfrm>
            <a:off x="6237039" y="1905505"/>
            <a:ext cx="5622877" cy="3046988"/>
          </a:xfrm>
          <a:prstGeom prst="rect">
            <a:avLst/>
          </a:prstGeom>
          <a:noFill/>
        </p:spPr>
        <p:txBody>
          <a:bodyPr wrap="square" rtlCol="0">
            <a:spAutoFit/>
          </a:bodyPr>
          <a:lstStyle/>
          <a:p>
            <a:r>
              <a:rPr lang="en-US" sz="3200" dirty="0"/>
              <a:t>Pursuant to the TRAIN law, the interest on deficiency and delinquency taxes shall be double the effective legal interest. In RR 21-2018, the BIR clarifies the following:</a:t>
            </a:r>
          </a:p>
        </p:txBody>
      </p:sp>
    </p:spTree>
    <p:extLst>
      <p:ext uri="{BB962C8B-B14F-4D97-AF65-F5344CB8AC3E}">
        <p14:creationId xmlns:p14="http://schemas.microsoft.com/office/powerpoint/2010/main" val="3638558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interes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 y="0"/>
            <a:ext cx="5663821"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5950429" y="1668438"/>
            <a:ext cx="0" cy="352112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9471546" y="5991366"/>
            <a:ext cx="2893329" cy="984885"/>
          </a:xfrm>
          <a:prstGeom prst="rect">
            <a:avLst/>
          </a:prstGeom>
          <a:noFill/>
        </p:spPr>
        <p:txBody>
          <a:bodyPr wrap="square" rtlCol="0">
            <a:spAutoFit/>
          </a:bodyPr>
          <a:lstStyle/>
          <a:p>
            <a:r>
              <a:rPr lang="en-US" sz="1400" dirty="0" smtClean="0">
                <a:latin typeface="Futura Bk BT" panose="020B0502020204020303" pitchFamily="34" charset="0"/>
              </a:rPr>
              <a:t>INTEREST ON OTHER PAID</a:t>
            </a:r>
            <a:r>
              <a:rPr lang="en-US" sz="2000" dirty="0" smtClean="0">
                <a:latin typeface="Futura Bk BT" panose="020B0502020204020303" pitchFamily="34" charset="0"/>
              </a:rPr>
              <a:t/>
            </a:r>
            <a:br>
              <a:rPr lang="en-US" sz="2000" dirty="0" smtClean="0">
                <a:latin typeface="Futura Bk BT" panose="020B0502020204020303" pitchFamily="34" charset="0"/>
              </a:rPr>
            </a:br>
            <a:r>
              <a:rPr lang="en-US" sz="4400" dirty="0" smtClean="0">
                <a:latin typeface="Futura Bk BT" panose="020B0502020204020303" pitchFamily="34" charset="0"/>
              </a:rPr>
              <a:t>REVENUES</a:t>
            </a:r>
            <a:endParaRPr lang="en-US" sz="4400" dirty="0">
              <a:latin typeface="Futura Bk BT" panose="020B0502020204020303" pitchFamily="34" charset="0"/>
            </a:endParaRPr>
          </a:p>
        </p:txBody>
      </p:sp>
      <p:sp>
        <p:nvSpPr>
          <p:cNvPr id="2" name="TextBox 1"/>
          <p:cNvSpPr txBox="1"/>
          <p:nvPr/>
        </p:nvSpPr>
        <p:spPr>
          <a:xfrm>
            <a:off x="6114209" y="1074508"/>
            <a:ext cx="5622877" cy="4708981"/>
          </a:xfrm>
          <a:prstGeom prst="rect">
            <a:avLst/>
          </a:prstGeom>
          <a:noFill/>
        </p:spPr>
        <p:txBody>
          <a:bodyPr wrap="square" rtlCol="0">
            <a:spAutoFit/>
          </a:bodyPr>
          <a:lstStyle/>
          <a:p>
            <a:r>
              <a:rPr lang="en-US" sz="3000" dirty="0"/>
              <a:t>The deficiency interest shall be 12% per year which is double the 6% legal interest on loans pursuant to BSP Memorandum No. 799, s. 2013. The deficiency interest shall be imposed from the date prescribed for payment until full payment or until issuance of notice and demand by the BIR, whichever comes first.</a:t>
            </a:r>
          </a:p>
        </p:txBody>
      </p:sp>
    </p:spTree>
    <p:extLst>
      <p:ext uri="{BB962C8B-B14F-4D97-AF65-F5344CB8AC3E}">
        <p14:creationId xmlns:p14="http://schemas.microsoft.com/office/powerpoint/2010/main" val="2032958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
        <p:cNvGrpSpPr/>
        <p:nvPr/>
      </p:nvGrpSpPr>
      <p:grpSpPr>
        <a:xfrm>
          <a:off x="0" y="0"/>
          <a:ext cx="0" cy="0"/>
          <a:chOff x="0" y="0"/>
          <a:chExt cx="0" cy="0"/>
        </a:xfrm>
      </p:grpSpPr>
      <p:pic>
        <p:nvPicPr>
          <p:cNvPr id="39940" name="Picture 4" descr="Image result for makati city 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4" y="-1"/>
            <a:ext cx="12205224" cy="6865437"/>
          </a:xfrm>
          <a:prstGeom prst="rect">
            <a:avLst/>
          </a:prstGeom>
          <a:noFill/>
          <a:extLst>
            <a:ext uri="{909E8E84-426E-40DD-AFC4-6F175D3DCCD1}">
              <a14:hiddenFill xmlns:a14="http://schemas.microsoft.com/office/drawing/2010/main">
                <a:solidFill>
                  <a:srgbClr val="FFFFFF"/>
                </a:solidFill>
              </a14:hiddenFill>
            </a:ext>
          </a:extLst>
        </p:spPr>
      </p:pic>
      <p:sp>
        <p:nvSpPr>
          <p:cNvPr id="8" name="Right Triangle 7"/>
          <p:cNvSpPr/>
          <p:nvPr/>
        </p:nvSpPr>
        <p:spPr>
          <a:xfrm flipH="1">
            <a:off x="-1285321" y="1572126"/>
            <a:ext cx="13589615" cy="5662278"/>
          </a:xfrm>
          <a:prstGeom prst="rtTriangle">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285320" y="-7438"/>
            <a:ext cx="13464096" cy="6865438"/>
          </a:xfrm>
          <a:prstGeom prst="rtTriangle">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p:cNvSpPr/>
          <p:nvPr/>
        </p:nvSpPr>
        <p:spPr>
          <a:xfrm>
            <a:off x="-13224" y="1572126"/>
            <a:ext cx="12192000" cy="5285874"/>
          </a:xfrm>
          <a:prstGeom prst="rtTriangle">
            <a:avLst/>
          </a:prstGeom>
          <a:solidFill>
            <a:srgbClr val="F2E398">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448" y="5064398"/>
            <a:ext cx="8293769" cy="1569660"/>
          </a:xfrm>
          <a:prstGeom prst="rect">
            <a:avLst/>
          </a:prstGeom>
          <a:noFill/>
        </p:spPr>
        <p:txBody>
          <a:bodyPr wrap="square" rtlCol="0">
            <a:spAutoFit/>
          </a:bodyPr>
          <a:lstStyle/>
          <a:p>
            <a:r>
              <a:rPr lang="en-US" sz="9600" dirty="0" smtClean="0">
                <a:solidFill>
                  <a:schemeClr val="bg1"/>
                </a:solidFill>
                <a:latin typeface="Futura Md BT" panose="020B0602020204020303" pitchFamily="34" charset="0"/>
              </a:rPr>
              <a:t>THANK YOU !</a:t>
            </a:r>
            <a:endParaRPr lang="en-US" sz="9600" dirty="0">
              <a:solidFill>
                <a:schemeClr val="bg1"/>
              </a:solidFill>
              <a:latin typeface="Futura Md BT" panose="020B0602020204020303" pitchFamily="34" charset="0"/>
            </a:endParaRPr>
          </a:p>
        </p:txBody>
      </p:sp>
    </p:spTree>
    <p:extLst>
      <p:ext uri="{BB962C8B-B14F-4D97-AF65-F5344CB8AC3E}">
        <p14:creationId xmlns:p14="http://schemas.microsoft.com/office/powerpoint/2010/main" val="3476355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10800000">
            <a:off x="2" y="361666"/>
            <a:ext cx="2728737" cy="6496336"/>
            <a:chOff x="10360968" y="-307082"/>
            <a:chExt cx="2787021" cy="6496336"/>
          </a:xfrm>
        </p:grpSpPr>
        <p:sp>
          <p:nvSpPr>
            <p:cNvPr id="6" name="TextBox 5"/>
            <p:cNvSpPr txBox="1"/>
            <p:nvPr/>
          </p:nvSpPr>
          <p:spPr>
            <a:xfrm rot="5400000">
              <a:off x="10377550" y="1016806"/>
              <a:ext cx="4094327" cy="1446551"/>
            </a:xfrm>
            <a:prstGeom prst="rect">
              <a:avLst/>
            </a:prstGeom>
            <a:noFill/>
          </p:spPr>
          <p:txBody>
            <a:bodyPr wrap="square" rtlCol="0">
              <a:spAutoFit/>
            </a:bodyPr>
            <a:lstStyle/>
            <a:p>
              <a:r>
                <a:rPr lang="en-US" sz="8800" b="1" dirty="0" smtClean="0">
                  <a:latin typeface="Caviar Dreams" panose="020B0402020204020504" pitchFamily="34" charset="0"/>
                </a:rPr>
                <a:t>LOCAL</a:t>
              </a:r>
              <a:r>
                <a:rPr lang="en-US" sz="8800" b="1" dirty="0" smtClean="0">
                  <a:latin typeface="Baskerville Old Face" panose="02020602080505020303" pitchFamily="18" charset="0"/>
                </a:rPr>
                <a:t> </a:t>
              </a:r>
              <a:endParaRPr lang="en-US" sz="8800" b="1" dirty="0">
                <a:latin typeface="Baskerville Old Face" panose="02020602080505020303" pitchFamily="18" charset="0"/>
              </a:endParaRPr>
            </a:p>
          </p:txBody>
        </p:sp>
        <p:sp>
          <p:nvSpPr>
            <p:cNvPr id="7" name="TextBox 6"/>
            <p:cNvSpPr txBox="1"/>
            <p:nvPr/>
          </p:nvSpPr>
          <p:spPr>
            <a:xfrm rot="5400000">
              <a:off x="7897630" y="2156257"/>
              <a:ext cx="6496335" cy="1569660"/>
            </a:xfrm>
            <a:prstGeom prst="rect">
              <a:avLst/>
            </a:prstGeom>
            <a:noFill/>
          </p:spPr>
          <p:txBody>
            <a:bodyPr wrap="square" rtlCol="0">
              <a:spAutoFit/>
            </a:bodyPr>
            <a:lstStyle/>
            <a:p>
              <a:r>
                <a:rPr lang="en-US" sz="9600" b="1" dirty="0" smtClean="0">
                  <a:latin typeface="Caviar Dreams" panose="020B0402020204020504" pitchFamily="34" charset="0"/>
                </a:rPr>
                <a:t>TAXATION</a:t>
              </a:r>
              <a:endParaRPr lang="en-US" sz="9600" b="1" dirty="0">
                <a:latin typeface="Caviar Dreams" panose="020B0402020204020504" pitchFamily="34" charset="0"/>
              </a:endParaRPr>
            </a:p>
          </p:txBody>
        </p:sp>
      </p:grpSp>
      <p:cxnSp>
        <p:nvCxnSpPr>
          <p:cNvPr id="9" name="Straight Connector 8"/>
          <p:cNvCxnSpPr/>
          <p:nvPr/>
        </p:nvCxnSpPr>
        <p:spPr>
          <a:xfrm>
            <a:off x="2728740" y="2074460"/>
            <a:ext cx="0" cy="35347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57602" y="1451553"/>
            <a:ext cx="9029597" cy="5016758"/>
          </a:xfrm>
          <a:prstGeom prst="rect">
            <a:avLst/>
          </a:prstGeom>
          <a:noFill/>
        </p:spPr>
        <p:txBody>
          <a:bodyPr wrap="square" rtlCol="0">
            <a:spAutoFit/>
          </a:bodyPr>
          <a:lstStyle/>
          <a:p>
            <a:r>
              <a:rPr lang="en-US" sz="3200" dirty="0" smtClean="0">
                <a:latin typeface="Futura Md BT" panose="020B0602020204020303" pitchFamily="34" charset="0"/>
              </a:rPr>
              <a:t>A LOCAL TAX IS TAX ASSESSED AND LEVIED BY A LOCAL AUTHORITY SUCH AS A STATE, COUNTY OR MUNICIPALITY. A LOCAL TAX IS USUALLY COLLECTED IN THE FORM OF PROPERTY TAXES, AND IS USED TO FUND A WIDE RANGE OF CIVIC SERVICES FROM GARBAGE COLLECTION TO SEWER MAINTENANCE. THE AMOUNT OF LOCAL TAXES MAY VARY WIDELY FROM ONE JURISDICTION TO THE NEXT.</a:t>
            </a:r>
            <a:endParaRPr lang="en-US" sz="3200" dirty="0">
              <a:latin typeface="Futura Md BT" panose="020B0602020204020303" pitchFamily="34" charset="0"/>
            </a:endParaRPr>
          </a:p>
        </p:txBody>
      </p:sp>
    </p:spTree>
    <p:extLst>
      <p:ext uri="{BB962C8B-B14F-4D97-AF65-F5344CB8AC3E}">
        <p14:creationId xmlns:p14="http://schemas.microsoft.com/office/powerpoint/2010/main" val="2462963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10800000">
            <a:off x="2" y="361666"/>
            <a:ext cx="2728737" cy="6496336"/>
            <a:chOff x="10360968" y="-307082"/>
            <a:chExt cx="2787021" cy="6496336"/>
          </a:xfrm>
        </p:grpSpPr>
        <p:sp>
          <p:nvSpPr>
            <p:cNvPr id="6" name="TextBox 5"/>
            <p:cNvSpPr txBox="1"/>
            <p:nvPr/>
          </p:nvSpPr>
          <p:spPr>
            <a:xfrm rot="5400000">
              <a:off x="10377550" y="1016806"/>
              <a:ext cx="4094327" cy="1446551"/>
            </a:xfrm>
            <a:prstGeom prst="rect">
              <a:avLst/>
            </a:prstGeom>
            <a:noFill/>
          </p:spPr>
          <p:txBody>
            <a:bodyPr wrap="square" rtlCol="0">
              <a:spAutoFit/>
            </a:bodyPr>
            <a:lstStyle/>
            <a:p>
              <a:r>
                <a:rPr lang="en-US" sz="8800" b="1" dirty="0" smtClean="0">
                  <a:latin typeface="Caviar Dreams" panose="020B0402020204020504" pitchFamily="34" charset="0"/>
                </a:rPr>
                <a:t>LOCAL</a:t>
              </a:r>
              <a:r>
                <a:rPr lang="en-US" sz="8800" b="1" dirty="0" smtClean="0">
                  <a:latin typeface="Baskerville Old Face" panose="02020602080505020303" pitchFamily="18" charset="0"/>
                </a:rPr>
                <a:t> </a:t>
              </a:r>
              <a:endParaRPr lang="en-US" sz="8800" b="1" dirty="0">
                <a:latin typeface="Baskerville Old Face" panose="02020602080505020303" pitchFamily="18" charset="0"/>
              </a:endParaRPr>
            </a:p>
          </p:txBody>
        </p:sp>
        <p:sp>
          <p:nvSpPr>
            <p:cNvPr id="7" name="TextBox 6"/>
            <p:cNvSpPr txBox="1"/>
            <p:nvPr/>
          </p:nvSpPr>
          <p:spPr>
            <a:xfrm rot="5400000">
              <a:off x="7897630" y="2156257"/>
              <a:ext cx="6496335" cy="1569660"/>
            </a:xfrm>
            <a:prstGeom prst="rect">
              <a:avLst/>
            </a:prstGeom>
            <a:noFill/>
          </p:spPr>
          <p:txBody>
            <a:bodyPr wrap="square" rtlCol="0">
              <a:spAutoFit/>
            </a:bodyPr>
            <a:lstStyle/>
            <a:p>
              <a:r>
                <a:rPr lang="en-US" sz="9600" b="1" dirty="0" smtClean="0">
                  <a:latin typeface="Caviar Dreams" panose="020B0402020204020504" pitchFamily="34" charset="0"/>
                </a:rPr>
                <a:t>TAXATION</a:t>
              </a:r>
              <a:endParaRPr lang="en-US" sz="9600" b="1" dirty="0">
                <a:latin typeface="Caviar Dreams" panose="020B0402020204020504" pitchFamily="34" charset="0"/>
              </a:endParaRPr>
            </a:p>
          </p:txBody>
        </p:sp>
      </p:grpSp>
      <p:cxnSp>
        <p:nvCxnSpPr>
          <p:cNvPr id="9" name="Straight Connector 8"/>
          <p:cNvCxnSpPr/>
          <p:nvPr/>
        </p:nvCxnSpPr>
        <p:spPr>
          <a:xfrm>
            <a:off x="2728740" y="2074460"/>
            <a:ext cx="0" cy="35347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53137" y="3206578"/>
            <a:ext cx="9029597" cy="2062103"/>
          </a:xfrm>
          <a:prstGeom prst="rect">
            <a:avLst/>
          </a:prstGeom>
          <a:noFill/>
        </p:spPr>
        <p:txBody>
          <a:bodyPr wrap="square" rtlCol="0">
            <a:spAutoFit/>
          </a:bodyPr>
          <a:lstStyle/>
          <a:p>
            <a:r>
              <a:rPr lang="en-US" sz="3200" dirty="0" smtClean="0">
                <a:latin typeface="Futura Md BT" panose="020B0602020204020303" pitchFamily="34" charset="0"/>
              </a:rPr>
              <a:t>LOCAL TAX IS ALSO REFERRED TO AS MUNICIPAL TAX. </a:t>
            </a:r>
            <a:br>
              <a:rPr lang="en-US" sz="3200" dirty="0" smtClean="0">
                <a:latin typeface="Futura Md BT" panose="020B0602020204020303" pitchFamily="34" charset="0"/>
              </a:rPr>
            </a:br>
            <a:endParaRPr lang="en-US" sz="3200" dirty="0" smtClean="0">
              <a:latin typeface="Futura Md BT" panose="020B0602020204020303" pitchFamily="34" charset="0"/>
            </a:endParaRPr>
          </a:p>
          <a:p>
            <a:endParaRPr lang="en-US" sz="3200" dirty="0">
              <a:latin typeface="Futura Md BT" panose="020B0602020204020303" pitchFamily="34" charset="0"/>
            </a:endParaRPr>
          </a:p>
        </p:txBody>
      </p:sp>
    </p:spTree>
    <p:extLst>
      <p:ext uri="{BB962C8B-B14F-4D97-AF65-F5344CB8AC3E}">
        <p14:creationId xmlns:p14="http://schemas.microsoft.com/office/powerpoint/2010/main" val="3645428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local government of the philipp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33" y="556286"/>
            <a:ext cx="11543903" cy="54487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4133" y="6141493"/>
            <a:ext cx="11941791" cy="369332"/>
          </a:xfrm>
          <a:prstGeom prst="rect">
            <a:avLst/>
          </a:prstGeom>
          <a:noFill/>
        </p:spPr>
        <p:txBody>
          <a:bodyPr wrap="square" rtlCol="0">
            <a:spAutoFit/>
          </a:bodyPr>
          <a:lstStyle/>
          <a:p>
            <a:r>
              <a:rPr lang="en-US" dirty="0" smtClean="0"/>
              <a:t>Source: </a:t>
            </a:r>
            <a:r>
              <a:rPr lang="en-US" sz="1400" dirty="0" smtClean="0"/>
              <a:t>https://upload.wikimedia.org/wikipedia/commons/thumb/a/af/Philippine_local_government.png/500px-Philippine_local_government.png</a:t>
            </a:r>
            <a:endParaRPr lang="en-US" sz="1400" dirty="0"/>
          </a:p>
        </p:txBody>
      </p:sp>
    </p:spTree>
    <p:extLst>
      <p:ext uri="{BB962C8B-B14F-4D97-AF65-F5344CB8AC3E}">
        <p14:creationId xmlns:p14="http://schemas.microsoft.com/office/powerpoint/2010/main" val="264160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0935" y="1072886"/>
            <a:ext cx="9131555" cy="923330"/>
          </a:xfrm>
          <a:prstGeom prst="rect">
            <a:avLst/>
          </a:prstGeom>
          <a:noFill/>
        </p:spPr>
        <p:txBody>
          <a:bodyPr wrap="square" rtlCol="0">
            <a:spAutoFit/>
          </a:bodyPr>
          <a:lstStyle/>
          <a:p>
            <a:r>
              <a:rPr lang="en-US" sz="5400" b="1" dirty="0" smtClean="0">
                <a:latin typeface="Caviar Dreams" panose="020B0402020204020504" pitchFamily="34" charset="0"/>
              </a:rPr>
              <a:t>LOCAL GOVERNMENT UNIT</a:t>
            </a:r>
            <a:r>
              <a:rPr lang="en-US" sz="5400" b="1" dirty="0" smtClean="0">
                <a:latin typeface="Baskerville Old Face" panose="02020602080505020303" pitchFamily="18" charset="0"/>
              </a:rPr>
              <a:t> </a:t>
            </a:r>
            <a:endParaRPr lang="en-US" sz="5400" b="1" dirty="0">
              <a:latin typeface="Baskerville Old Face" panose="02020602080505020303" pitchFamily="18" charset="0"/>
            </a:endParaRPr>
          </a:p>
        </p:txBody>
      </p:sp>
      <p:sp>
        <p:nvSpPr>
          <p:cNvPr id="10" name="TextBox 9"/>
          <p:cNvSpPr txBox="1"/>
          <p:nvPr/>
        </p:nvSpPr>
        <p:spPr>
          <a:xfrm>
            <a:off x="938719" y="2570031"/>
            <a:ext cx="7836792" cy="584775"/>
          </a:xfrm>
          <a:prstGeom prst="rect">
            <a:avLst/>
          </a:prstGeom>
          <a:noFill/>
        </p:spPr>
        <p:txBody>
          <a:bodyPr wrap="square" rtlCol="0">
            <a:spAutoFit/>
          </a:bodyPr>
          <a:lstStyle/>
          <a:p>
            <a:r>
              <a:rPr lang="en-US" sz="3200" dirty="0" smtClean="0">
                <a:latin typeface="Futura Md BT" panose="020B0602020204020303" pitchFamily="34" charset="0"/>
              </a:rPr>
              <a:t>-PROVINCES AND INDEPENDENT CITIES</a:t>
            </a:r>
          </a:p>
        </p:txBody>
      </p:sp>
      <p:pic>
        <p:nvPicPr>
          <p:cNvPr id="4098" name="Picture 2" descr="Image result for LG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0894" y="621786"/>
            <a:ext cx="1987124" cy="17994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capitol building vec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5511" y="2421238"/>
            <a:ext cx="1757149" cy="8785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38719" y="3580002"/>
            <a:ext cx="7836792" cy="523220"/>
          </a:xfrm>
          <a:prstGeom prst="rect">
            <a:avLst/>
          </a:prstGeom>
          <a:noFill/>
        </p:spPr>
        <p:txBody>
          <a:bodyPr wrap="square" rtlCol="0">
            <a:spAutoFit/>
          </a:bodyPr>
          <a:lstStyle/>
          <a:p>
            <a:r>
              <a:rPr lang="en-US" sz="2800" dirty="0" smtClean="0">
                <a:latin typeface="Futura Md BT" panose="020B0602020204020303" pitchFamily="34" charset="0"/>
              </a:rPr>
              <a:t>- COMPONENT CITIES AND MUNICIPALITIES</a:t>
            </a:r>
          </a:p>
        </p:txBody>
      </p:sp>
      <p:pic>
        <p:nvPicPr>
          <p:cNvPr id="4102" name="Picture 6" descr="Image result for government building vecto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289" t="32737" r="19962" b="40199"/>
          <a:stretch/>
        </p:blipFill>
        <p:spPr bwMode="auto">
          <a:xfrm>
            <a:off x="8775510" y="3285161"/>
            <a:ext cx="1757149" cy="7575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028316" y="4404485"/>
            <a:ext cx="7836792" cy="523220"/>
          </a:xfrm>
          <a:prstGeom prst="rect">
            <a:avLst/>
          </a:prstGeom>
          <a:noFill/>
        </p:spPr>
        <p:txBody>
          <a:bodyPr wrap="square" rtlCol="0">
            <a:spAutoFit/>
          </a:bodyPr>
          <a:lstStyle/>
          <a:p>
            <a:r>
              <a:rPr lang="en-US" sz="2800" dirty="0" smtClean="0">
                <a:latin typeface="Futura Md BT" panose="020B0602020204020303" pitchFamily="34" charset="0"/>
              </a:rPr>
              <a:t>- BARANGGAYS</a:t>
            </a:r>
          </a:p>
        </p:txBody>
      </p:sp>
      <p:pic>
        <p:nvPicPr>
          <p:cNvPr id="4104" name="Picture 8" descr="Image result for barangay hall cli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4872" y="4163736"/>
            <a:ext cx="1378424" cy="100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84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4102"/>
                                        </p:tgtEl>
                                        <p:attrNameLst>
                                          <p:attrName>style.visibility</p:attrName>
                                        </p:attrNameLst>
                                      </p:cBhvr>
                                      <p:to>
                                        <p:strVal val="visible"/>
                                      </p:to>
                                    </p:set>
                                    <p:animEffect transition="in" filter="fade">
                                      <p:cBhvr>
                                        <p:cTn id="18" dur="500"/>
                                        <p:tgtEl>
                                          <p:spTgt spid="41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4104"/>
                                        </p:tgtEl>
                                        <p:attrNameLst>
                                          <p:attrName>style.visibility</p:attrName>
                                        </p:attrNameLst>
                                      </p:cBhvr>
                                      <p:to>
                                        <p:strVal val="visible"/>
                                      </p:to>
                                    </p:set>
                                    <p:animEffect transition="in" filter="fade">
                                      <p:cBhvr>
                                        <p:cTn id="26"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0935" y="1072886"/>
            <a:ext cx="9131555" cy="923330"/>
          </a:xfrm>
          <a:prstGeom prst="rect">
            <a:avLst/>
          </a:prstGeom>
          <a:noFill/>
        </p:spPr>
        <p:txBody>
          <a:bodyPr wrap="square" rtlCol="0">
            <a:spAutoFit/>
          </a:bodyPr>
          <a:lstStyle/>
          <a:p>
            <a:r>
              <a:rPr lang="en-US" sz="5400" b="1" dirty="0" smtClean="0">
                <a:latin typeface="Caviar Dreams" panose="020B0402020204020504" pitchFamily="34" charset="0"/>
              </a:rPr>
              <a:t>LOCAL GOVERNMENT UNIT</a:t>
            </a:r>
            <a:r>
              <a:rPr lang="en-US" sz="5400" b="1" dirty="0" smtClean="0">
                <a:latin typeface="Baskerville Old Face" panose="02020602080505020303" pitchFamily="18" charset="0"/>
              </a:rPr>
              <a:t> </a:t>
            </a:r>
            <a:endParaRPr lang="en-US" sz="5400" b="1" dirty="0">
              <a:latin typeface="Baskerville Old Face" panose="02020602080505020303" pitchFamily="18" charset="0"/>
            </a:endParaRPr>
          </a:p>
        </p:txBody>
      </p:sp>
      <p:pic>
        <p:nvPicPr>
          <p:cNvPr id="4098" name="Picture 2" descr="Image result for LG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0894" y="621786"/>
            <a:ext cx="1987124" cy="179945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autonomous region in muslim mindan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823" y="2797791"/>
            <a:ext cx="5062195" cy="28716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19134" y="2797791"/>
            <a:ext cx="7836792" cy="769441"/>
          </a:xfrm>
          <a:prstGeom prst="rect">
            <a:avLst/>
          </a:prstGeom>
          <a:noFill/>
        </p:spPr>
        <p:txBody>
          <a:bodyPr wrap="square" rtlCol="0">
            <a:spAutoFit/>
          </a:bodyPr>
          <a:lstStyle/>
          <a:p>
            <a:r>
              <a:rPr lang="en-US" sz="4400" dirty="0" smtClean="0">
                <a:latin typeface="Futura Md BT" panose="020B0602020204020303" pitchFamily="34" charset="0"/>
              </a:rPr>
              <a:t>- AUTONOMOUS</a:t>
            </a:r>
          </a:p>
        </p:txBody>
      </p:sp>
    </p:spTree>
    <p:extLst>
      <p:ext uri="{BB962C8B-B14F-4D97-AF65-F5344CB8AC3E}">
        <p14:creationId xmlns:p14="http://schemas.microsoft.com/office/powerpoint/2010/main" val="2918903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07762"/>
            <a:ext cx="10735101" cy="1640906"/>
          </a:xfrm>
        </p:spPr>
        <p:txBody>
          <a:bodyPr/>
          <a:lstStyle/>
          <a:p>
            <a:pPr marL="0" indent="0">
              <a:buNone/>
            </a:pPr>
            <a:r>
              <a:rPr lang="en-US" dirty="0" smtClean="0">
                <a:latin typeface="Futura Md BT" panose="020B0602020204020303" pitchFamily="34" charset="0"/>
              </a:rPr>
              <a:t>Is the executive department responsible for promoting peace and order, ensuring public safety, and strengthening the capability of local government units to effectively deliver basic services to the citizenry.</a:t>
            </a:r>
            <a:endParaRPr lang="en-US" dirty="0">
              <a:latin typeface="Futura Md BT" panose="020B0602020204020303" pitchFamily="34" charset="0"/>
            </a:endParaRPr>
          </a:p>
        </p:txBody>
      </p:sp>
      <p:pic>
        <p:nvPicPr>
          <p:cNvPr id="9218" name="Picture 2" descr="Image result for department of the interior and local gover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5492"/>
            <a:ext cx="7664593" cy="1404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31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sample">
      <a:dk1>
        <a:sysClr val="windowText" lastClr="000000"/>
      </a:dk1>
      <a:lt1>
        <a:sysClr val="window" lastClr="FFFFFF"/>
      </a:lt1>
      <a:dk2>
        <a:srgbClr val="454545"/>
      </a:dk2>
      <a:lt2>
        <a:srgbClr val="DADADA"/>
      </a:lt2>
      <a:accent1>
        <a:srgbClr val="DF2E28"/>
      </a:accent1>
      <a:accent2>
        <a:srgbClr val="608C31"/>
      </a:accent2>
      <a:accent3>
        <a:srgbClr val="002060"/>
      </a:accent3>
      <a:accent4>
        <a:srgbClr val="E45A0F"/>
      </a:accent4>
      <a:accent5>
        <a:srgbClr val="32C7A9"/>
      </a:accent5>
      <a:accent6>
        <a:srgbClr val="4A9BDC"/>
      </a:accent6>
      <a:hlink>
        <a:srgbClr val="C6330E"/>
      </a:hlink>
      <a:folHlink>
        <a:srgbClr val="F38B5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TotalTime>
  <Words>614</Words>
  <Application>Microsoft Office PowerPoint</Application>
  <PresentationFormat>Widescreen</PresentationFormat>
  <Paragraphs>60</Paragraphs>
  <Slides>38</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Baskerville Old Face</vt:lpstr>
      <vt:lpstr>Calibri</vt:lpstr>
      <vt:lpstr>Calibri Light</vt:lpstr>
      <vt:lpstr>Caviar Dreams</vt:lpstr>
      <vt:lpstr>Futura Bk BT</vt:lpstr>
      <vt:lpstr>Futura Md BT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dc:creator>
  <cp:lastModifiedBy>BALA</cp:lastModifiedBy>
  <cp:revision>26</cp:revision>
  <dcterms:created xsi:type="dcterms:W3CDTF">2019-02-28T11:33:33Z</dcterms:created>
  <dcterms:modified xsi:type="dcterms:W3CDTF">2019-02-28T17:13:13Z</dcterms:modified>
</cp:coreProperties>
</file>